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56" r:id="rId4"/>
    <p:sldId id="276" r:id="rId5"/>
    <p:sldId id="262" r:id="rId6"/>
    <p:sldId id="279" r:id="rId7"/>
    <p:sldId id="261" r:id="rId8"/>
    <p:sldId id="281" r:id="rId9"/>
    <p:sldId id="275" r:id="rId10"/>
    <p:sldId id="263" r:id="rId11"/>
    <p:sldId id="264" r:id="rId12"/>
    <p:sldId id="271" r:id="rId13"/>
    <p:sldId id="265" r:id="rId14"/>
    <p:sldId id="282" r:id="rId15"/>
    <p:sldId id="272" r:id="rId16"/>
    <p:sldId id="266" r:id="rId17"/>
    <p:sldId id="283" r:id="rId18"/>
    <p:sldId id="278" r:id="rId19"/>
    <p:sldId id="274" r:id="rId20"/>
    <p:sldId id="284" r:id="rId21"/>
    <p:sldId id="28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62" autoAdjust="0"/>
  </p:normalViewPr>
  <p:slideViewPr>
    <p:cSldViewPr>
      <p:cViewPr>
        <p:scale>
          <a:sx n="50" d="100"/>
          <a:sy n="50" d="100"/>
        </p:scale>
        <p:origin x="-522" y="-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5188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8" y="-76200"/>
            <a:ext cx="9109841" cy="544304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381000" y="5638800"/>
            <a:ext cx="3641835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b="1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)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Uninvited  </a:t>
            </a:r>
            <a:r>
              <a:rPr lang="ar-EG" sz="3600" b="1" dirty="0" smtClean="0">
                <a:solidFill>
                  <a:schemeClr val="accent6">
                    <a:lumMod val="50000"/>
                  </a:schemeClr>
                </a:solidFill>
                <a:cs typeface="+mj-cs"/>
              </a:rPr>
              <a:t>(كتاب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cs typeface="+mj-cs"/>
            </a:endParaRPr>
          </a:p>
        </p:txBody>
      </p:sp>
      <p:sp>
        <p:nvSpPr>
          <p:cNvPr id="2" name="Down Ribbon 1"/>
          <p:cNvSpPr/>
          <p:nvPr/>
        </p:nvSpPr>
        <p:spPr>
          <a:xfrm>
            <a:off x="228600" y="3429000"/>
            <a:ext cx="8610600" cy="2057400"/>
          </a:xfrm>
          <a:prstGeom prst="ribbon">
            <a:avLst>
              <a:gd name="adj1" fmla="val 16667"/>
              <a:gd name="adj2" fmla="val 73422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500"/>
              </a:lnSpc>
            </a:pPr>
            <a:r>
              <a:rPr lang="ar-EG" sz="3600" b="1" dirty="0" smtClean="0">
                <a:solidFill>
                  <a:srgbClr val="FF0000"/>
                </a:solidFill>
                <a:cs typeface="+mj-cs"/>
              </a:rPr>
              <a:t>إخترتك ولم أرفضك</a:t>
            </a:r>
            <a:endParaRPr lang="en-US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35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have chosen you and  have not cast you away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76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045"/>
            <a:ext cx="9144000" cy="6886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Multidocument 5"/>
          <p:cNvSpPr/>
          <p:nvPr/>
        </p:nvSpPr>
        <p:spPr>
          <a:xfrm>
            <a:off x="1853289" y="76200"/>
            <a:ext cx="7138311" cy="1405337"/>
          </a:xfrm>
          <a:prstGeom prst="flowChartMultidocumen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3200" b="1" dirty="0" smtClean="0">
                <a:cs typeface="+mj-cs"/>
              </a:rPr>
              <a:t>صور الرفض من الناس</a:t>
            </a:r>
            <a:endParaRPr lang="en-US" sz="3200" b="1" dirty="0" smtClean="0">
              <a:cs typeface="+mj-cs"/>
            </a:endParaRPr>
          </a:p>
          <a:p>
            <a:pPr algn="ctr" rtl="1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Examples of peoples’ rejection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2971800"/>
            <a:ext cx="5181600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3200" b="1" dirty="0" smtClean="0">
                <a:cs typeface="+mj-cs"/>
              </a:rPr>
              <a:t>عدم الترحيب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Un-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welcomness</a:t>
            </a:r>
            <a:r>
              <a:rPr lang="en-US" sz="3200" b="1" dirty="0" smtClean="0">
                <a:cs typeface="+mj-cs"/>
              </a:rPr>
              <a:t>  </a:t>
            </a:r>
            <a:endParaRPr lang="en-US" sz="3200" b="1" dirty="0"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3810000"/>
            <a:ext cx="678180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3200" b="1" dirty="0" smtClean="0">
                <a:cs typeface="+mj-cs"/>
              </a:rPr>
              <a:t>الاحتقار والاهانة</a:t>
            </a:r>
            <a:r>
              <a:rPr lang="en-US" sz="3200" b="1" dirty="0" smtClean="0">
                <a:cs typeface="+mj-cs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Scorn and humiliation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4724400"/>
            <a:ext cx="50292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ts val="3000"/>
              </a:lnSpc>
            </a:pPr>
            <a:r>
              <a:rPr lang="ar-EG" sz="3200" b="1" dirty="0" smtClean="0">
                <a:cs typeface="+mj-cs"/>
              </a:rPr>
              <a:t>المواجهات العنيفة</a:t>
            </a:r>
            <a:endParaRPr lang="en-US" sz="3200" b="1" dirty="0" smtClean="0">
              <a:cs typeface="+mj-cs"/>
            </a:endParaRPr>
          </a:p>
          <a:p>
            <a:pPr algn="ctr">
              <a:lnSpc>
                <a:spcPts val="3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Violent confrontations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0800" y="5943600"/>
            <a:ext cx="6248400" cy="762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3200" b="1" dirty="0" smtClean="0">
                <a:cs typeface="+mj-cs"/>
              </a:rPr>
              <a:t>توزيع الادوار</a:t>
            </a:r>
            <a:r>
              <a:rPr lang="en-US" sz="3200" b="1" dirty="0" smtClean="0">
                <a:cs typeface="+mj-cs"/>
              </a:rPr>
              <a:t>   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Distribution of roles  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5791200"/>
            <a:ext cx="2209800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ts val="3000"/>
              </a:lnSpc>
            </a:pPr>
            <a:r>
              <a:rPr lang="ar-EG" sz="3200" b="1" dirty="0" smtClean="0">
                <a:cs typeface="+mj-cs"/>
              </a:rPr>
              <a:t>الظلم</a:t>
            </a:r>
            <a:endParaRPr lang="en-US" sz="3200" b="1" dirty="0" smtClean="0">
              <a:cs typeface="+mj-cs"/>
            </a:endParaRPr>
          </a:p>
          <a:p>
            <a:pPr algn="ctr">
              <a:lnSpc>
                <a:spcPts val="3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Injustice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118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7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Multidocument 5"/>
          <p:cNvSpPr/>
          <p:nvPr/>
        </p:nvSpPr>
        <p:spPr>
          <a:xfrm>
            <a:off x="457200" y="76200"/>
            <a:ext cx="8586111" cy="2286000"/>
          </a:xfrm>
          <a:prstGeom prst="flowChartMultidocumen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b="1" dirty="0" smtClean="0">
                <a:cs typeface="+mj-cs"/>
              </a:rPr>
              <a:t>الحساسية للرفض (الماضي والتربية)</a:t>
            </a:r>
            <a:r>
              <a:rPr lang="en-US" sz="3600" b="1" dirty="0" smtClean="0"/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Sensitivity towards getting rejected</a:t>
            </a:r>
          </a:p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(The past and the upbringing)</a:t>
            </a:r>
          </a:p>
          <a:p>
            <a:pPr algn="ctr"/>
            <a:endParaRPr lang="en-US" sz="3600" b="1" dirty="0">
              <a:cs typeface="+mj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3189" y="1981200"/>
            <a:ext cx="7176411" cy="76200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3200" b="1" dirty="0" smtClean="0">
                <a:cs typeface="+mj-cs"/>
              </a:rPr>
              <a:t>قلة التشجيع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Lack of encouragement   </a:t>
            </a:r>
          </a:p>
        </p:txBody>
      </p:sp>
      <p:sp>
        <p:nvSpPr>
          <p:cNvPr id="9" name="Rectangle 8"/>
          <p:cNvSpPr/>
          <p:nvPr/>
        </p:nvSpPr>
        <p:spPr>
          <a:xfrm>
            <a:off x="1295400" y="2819400"/>
            <a:ext cx="6705600" cy="17526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3200" b="1" dirty="0" smtClean="0">
                <a:cs typeface="+mj-cs"/>
              </a:rPr>
              <a:t>خبرات الترك والتحرش والعنف</a:t>
            </a:r>
            <a:endParaRPr lang="en-US" sz="3200" b="1" dirty="0" smtClean="0">
              <a:cs typeface="+mj-cs"/>
            </a:endParaRP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Experiences of being abandoned, facing harassments and violence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43000" y="4648200"/>
            <a:ext cx="7010400" cy="82769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3200" b="1" dirty="0" smtClean="0">
                <a:cs typeface="+mj-cs"/>
              </a:rPr>
              <a:t>التمييز الصريح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Clear discrimination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2057400" y="5562600"/>
            <a:ext cx="5486399" cy="12192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3200" b="1" dirty="0" smtClean="0">
                <a:cs typeface="+mj-cs"/>
              </a:rPr>
              <a:t>الكلام السلبى المستمر</a:t>
            </a:r>
            <a:endParaRPr lang="en-US" sz="3200" b="1" dirty="0" smtClean="0">
              <a:cs typeface="+mj-cs"/>
            </a:endParaRP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Continuous negative talks</a:t>
            </a:r>
          </a:p>
        </p:txBody>
      </p:sp>
    </p:spTree>
    <p:extLst>
      <p:ext uri="{BB962C8B-B14F-4D97-AF65-F5344CB8AC3E}">
        <p14:creationId xmlns:p14="http://schemas.microsoft.com/office/powerpoint/2010/main" val="70553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883" y="0"/>
            <a:ext cx="9151883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ular Callout 1"/>
          <p:cNvSpPr/>
          <p:nvPr/>
        </p:nvSpPr>
        <p:spPr>
          <a:xfrm>
            <a:off x="304800" y="304800"/>
            <a:ext cx="8382000" cy="3352800"/>
          </a:xfrm>
          <a:prstGeom prst="wedgeRoundRect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</a:t>
            </a:r>
          </a:p>
          <a:p>
            <a:pPr algn="ctr"/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 come in packages</a:t>
            </a:r>
          </a:p>
          <a:p>
            <a:pPr algn="ctr"/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perfection,</a:t>
            </a:r>
          </a:p>
          <a:p>
            <a:pPr algn="ctr"/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 come in packages</a:t>
            </a:r>
          </a:p>
          <a:p>
            <a:pPr algn="ctr"/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potential.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76200" y="4572000"/>
            <a:ext cx="8839200" cy="1752600"/>
          </a:xfrm>
          <a:prstGeom prst="wedgeRoundRectCallou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العلاقات لا تأتي في شكل مجموعة من أشكال الكمال،</a:t>
            </a:r>
          </a:p>
          <a:p>
            <a:pPr algn="ctr"/>
            <a:r>
              <a:rPr lang="ar-EG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بل تأتي كمجموعة من الإمكانيات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0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Multidocument 5"/>
          <p:cNvSpPr/>
          <p:nvPr/>
        </p:nvSpPr>
        <p:spPr>
          <a:xfrm>
            <a:off x="76200" y="152400"/>
            <a:ext cx="9753600" cy="1828800"/>
          </a:xfrm>
          <a:prstGeom prst="flowChartMultidocumen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ts val="3000"/>
              </a:lnSpc>
            </a:pPr>
            <a:r>
              <a:rPr lang="ar-EG" sz="3600" b="1" dirty="0" smtClean="0">
                <a:solidFill>
                  <a:schemeClr val="bg1"/>
                </a:solidFill>
                <a:cs typeface="+mj-cs"/>
              </a:rPr>
              <a:t>اخترتك ولم ارفضك</a:t>
            </a:r>
          </a:p>
          <a:p>
            <a:pPr algn="ctr">
              <a:lnSpc>
                <a:spcPts val="3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+mj-cs"/>
              </a:rPr>
              <a:t>I have chosen you and  have not cast you away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" y="2133600"/>
            <a:ext cx="9067800" cy="1600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100"/>
              </a:lnSpc>
            </a:pPr>
            <a:r>
              <a:rPr lang="ar-EG" sz="3200" b="1" dirty="0" smtClean="0">
                <a:solidFill>
                  <a:schemeClr val="bg1"/>
                </a:solidFill>
                <a:cs typeface="+mj-cs"/>
              </a:rPr>
              <a:t>اخترتك يا ابنى رغم ضلالك ( الابن الشاطر)</a:t>
            </a:r>
          </a:p>
          <a:p>
            <a:pPr algn="ctr">
              <a:lnSpc>
                <a:spcPts val="31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 have chosen you My son despite </a:t>
            </a:r>
          </a:p>
          <a:p>
            <a:pPr algn="ctr">
              <a:lnSpc>
                <a:spcPts val="31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your deviation out of the right path (the clever son)</a:t>
            </a:r>
            <a:endParaRPr lang="ar-EG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" y="3886200"/>
            <a:ext cx="7620000" cy="1447800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ts val="3000"/>
              </a:lnSpc>
            </a:pPr>
            <a:r>
              <a:rPr lang="ar-EG" sz="3200" b="1" dirty="0" smtClean="0">
                <a:solidFill>
                  <a:srgbClr val="002060"/>
                </a:solidFill>
                <a:cs typeface="+mj-cs"/>
              </a:rPr>
              <a:t>اخترتك يا ابنى رغم عنادك ( الابن الاكبر)</a:t>
            </a:r>
            <a:endParaRPr lang="en-US" sz="3200" b="1" dirty="0" smtClean="0">
              <a:solidFill>
                <a:srgbClr val="002060"/>
              </a:solidFill>
              <a:cs typeface="+mj-cs"/>
            </a:endParaRPr>
          </a:p>
          <a:p>
            <a:pPr algn="ctr">
              <a:lnSpc>
                <a:spcPts val="3000"/>
              </a:lnSpc>
            </a:pP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have chosen you My son despite your stubbornness (the older son)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" y="5410200"/>
            <a:ext cx="7543800" cy="133350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ts val="3000"/>
              </a:lnSpc>
            </a:pPr>
            <a:r>
              <a:rPr lang="ar-EG" sz="3200" b="1" dirty="0" smtClean="0">
                <a:cs typeface="+mj-cs"/>
              </a:rPr>
              <a:t>اخترتك يا بنتي رغم فسادك ( السامرية )</a:t>
            </a:r>
            <a:endParaRPr lang="en-US" sz="3200" b="1" dirty="0" smtClean="0">
              <a:cs typeface="+mj-cs"/>
            </a:endParaRPr>
          </a:p>
          <a:p>
            <a:pPr algn="ctr">
              <a:lnSpc>
                <a:spcPts val="3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 have chosen you My daughter despite</a:t>
            </a:r>
          </a:p>
          <a:p>
            <a:pPr algn="ctr">
              <a:lnSpc>
                <a:spcPts val="3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your sinful life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92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Multidocument 5"/>
          <p:cNvSpPr/>
          <p:nvPr/>
        </p:nvSpPr>
        <p:spPr>
          <a:xfrm>
            <a:off x="76200" y="152400"/>
            <a:ext cx="9753600" cy="1828800"/>
          </a:xfrm>
          <a:prstGeom prst="flowChartMultidocumen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ts val="3000"/>
              </a:lnSpc>
            </a:pPr>
            <a:r>
              <a:rPr lang="ar-EG" sz="3600" b="1" dirty="0" smtClean="0">
                <a:solidFill>
                  <a:schemeClr val="bg1"/>
                </a:solidFill>
                <a:cs typeface="+mj-cs"/>
              </a:rPr>
              <a:t>اخترتك ولم ارفضك</a:t>
            </a:r>
          </a:p>
          <a:p>
            <a:pPr algn="ctr">
              <a:lnSpc>
                <a:spcPts val="3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+mj-cs"/>
              </a:rPr>
              <a:t>I have chosen you and  have not cast you away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43000" y="2286000"/>
            <a:ext cx="6705600" cy="13716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ts val="3000"/>
              </a:lnSpc>
            </a:pPr>
            <a:r>
              <a:rPr lang="ar-EG" sz="3200" b="1" dirty="0" smtClean="0">
                <a:cs typeface="+mj-cs"/>
              </a:rPr>
              <a:t>اخترتك يا ابنى رغم ماضيك ( المخلع )</a:t>
            </a:r>
            <a:endParaRPr lang="en-US" sz="3200" b="1" dirty="0" smtClean="0">
              <a:cs typeface="+mj-cs"/>
            </a:endParaRPr>
          </a:p>
          <a:p>
            <a:pPr algn="ctr">
              <a:lnSpc>
                <a:spcPts val="3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 have chosen you My son </a:t>
            </a:r>
          </a:p>
          <a:p>
            <a:pPr algn="ctr">
              <a:lnSpc>
                <a:spcPts val="3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despite your past (The Cripple)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3810000"/>
            <a:ext cx="8686800" cy="129540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ts val="3000"/>
              </a:lnSpc>
            </a:pPr>
            <a:r>
              <a:rPr lang="ar-EG" sz="3200" b="1" dirty="0" smtClean="0">
                <a:cs typeface="+mj-cs"/>
              </a:rPr>
              <a:t>اخترتك يا ابنى رغم عجزك (المولود اعمى)</a:t>
            </a:r>
            <a:endParaRPr lang="en-US" sz="3200" b="1" dirty="0" smtClean="0">
              <a:cs typeface="+mj-cs"/>
            </a:endParaRPr>
          </a:p>
          <a:p>
            <a:pPr algn="ctr">
              <a:lnSpc>
                <a:spcPts val="3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 have chosen you My son </a:t>
            </a:r>
          </a:p>
          <a:p>
            <a:pPr algn="ctr">
              <a:lnSpc>
                <a:spcPts val="3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despite your disability (The born blind)</a:t>
            </a:r>
            <a:r>
              <a:rPr lang="ar-EG" sz="3200" b="1" dirty="0" smtClean="0">
                <a:cs typeface="+mj-cs"/>
              </a:rPr>
              <a:t> </a:t>
            </a:r>
            <a:endParaRPr lang="en-US" sz="3200" b="1" dirty="0">
              <a:cs typeface="+mj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" y="5257800"/>
            <a:ext cx="8686800" cy="12954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>
              <a:lnSpc>
                <a:spcPts val="3000"/>
              </a:lnSpc>
            </a:pPr>
            <a:r>
              <a:rPr lang="ar-EG" sz="3200" b="1" dirty="0" smtClean="0">
                <a:cs typeface="+mj-cs"/>
              </a:rPr>
              <a:t>اخترتك يا ابنى رغم كراهية الناس ( زكا )</a:t>
            </a:r>
            <a:endParaRPr lang="en-US" sz="3200" b="1" dirty="0" smtClean="0">
              <a:cs typeface="+mj-cs"/>
            </a:endParaRPr>
          </a:p>
          <a:p>
            <a:pPr algn="ctr">
              <a:lnSpc>
                <a:spcPts val="3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I have chosen you My son despite peoples’ hatefulness (Zacchaeus)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92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883" y="0"/>
            <a:ext cx="9151883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Document 1"/>
          <p:cNvSpPr/>
          <p:nvPr/>
        </p:nvSpPr>
        <p:spPr>
          <a:xfrm>
            <a:off x="228600" y="228600"/>
            <a:ext cx="8610600" cy="2971800"/>
          </a:xfrm>
          <a:prstGeom prst="flowChartDocumen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 isn’t 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afraid</a:t>
            </a:r>
            <a:r>
              <a:rPr lang="ar-EG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sharp edges</a:t>
            </a:r>
          </a:p>
          <a:p>
            <a:pPr algn="ctr"/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may 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seem</a:t>
            </a:r>
            <a:r>
              <a:rPr lang="ar-EG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quite </a:t>
            </a:r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risky to others.</a:t>
            </a:r>
          </a:p>
          <a:p>
            <a:pPr algn="ctr"/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doesn’t pull back.</a:t>
            </a:r>
          </a:p>
          <a:p>
            <a:pPr algn="ctr"/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pulls you close.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Document 3"/>
          <p:cNvSpPr/>
          <p:nvPr/>
        </p:nvSpPr>
        <p:spPr>
          <a:xfrm>
            <a:off x="685800" y="3581400"/>
            <a:ext cx="7848600" cy="2971800"/>
          </a:xfrm>
          <a:prstGeom prst="flowChartDocumen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الله لا يخاف من طباعك الحادة </a:t>
            </a:r>
          </a:p>
          <a:p>
            <a:pPr algn="ctr" rtl="1"/>
            <a:r>
              <a:rPr lang="ar-EG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والتي قد تبدو للاخرين مصدر خطوره.</a:t>
            </a:r>
          </a:p>
          <a:p>
            <a:pPr algn="ctr" rtl="1"/>
            <a:r>
              <a:rPr lang="ar-EG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الله لا يتراجع ويبتعد عنك بل يجذبك له أكثر.</a:t>
            </a:r>
          </a:p>
        </p:txBody>
      </p:sp>
    </p:spTree>
    <p:extLst>
      <p:ext uri="{BB962C8B-B14F-4D97-AF65-F5344CB8AC3E}">
        <p14:creationId xmlns:p14="http://schemas.microsoft.com/office/powerpoint/2010/main" val="318873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Multidocument 5"/>
          <p:cNvSpPr/>
          <p:nvPr/>
        </p:nvSpPr>
        <p:spPr>
          <a:xfrm>
            <a:off x="228600" y="228600"/>
            <a:ext cx="8662311" cy="1600200"/>
          </a:xfrm>
          <a:prstGeom prst="flowChartMultidocumen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3600" b="1" dirty="0" smtClean="0">
                <a:cs typeface="+mj-cs"/>
              </a:rPr>
              <a:t>صدقنى لم ارفضك</a:t>
            </a:r>
            <a:endParaRPr lang="en-GB" sz="3600" b="1" dirty="0" smtClean="0">
              <a:cs typeface="+mj-cs"/>
            </a:endParaRPr>
          </a:p>
          <a:p>
            <a:pPr algn="ctr"/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Believe Me I did not reject 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you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2819400"/>
            <a:ext cx="8857593" cy="12954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3200" b="1" dirty="0" smtClean="0">
                <a:cs typeface="+mj-cs"/>
              </a:rPr>
              <a:t>خلقتك ولا اريد الا خلاصك</a:t>
            </a:r>
            <a:endParaRPr lang="en-US" sz="3200" b="1" dirty="0" smtClean="0">
              <a:cs typeface="+mj-cs"/>
            </a:endParaRP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created you and want nothing but your salvation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4007" y="4267200"/>
            <a:ext cx="8857593" cy="114300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3200" b="1" dirty="0" smtClean="0">
                <a:cs typeface="+mj-cs"/>
              </a:rPr>
              <a:t>دعوتك ولا اريد الا استجابتك</a:t>
            </a:r>
            <a:endParaRPr lang="en-US" sz="3200" b="1" dirty="0" smtClean="0">
              <a:cs typeface="+mj-cs"/>
            </a:endParaRP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called you and I want nothing but your response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5562600"/>
            <a:ext cx="8839200" cy="11430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3200" b="1" dirty="0" smtClean="0">
                <a:cs typeface="+mj-cs"/>
              </a:rPr>
              <a:t>غفرت لك ولا اريد الا نقاوتك</a:t>
            </a:r>
            <a:endParaRPr lang="en-US" sz="3200" b="1" dirty="0" smtClean="0">
              <a:cs typeface="+mj-cs"/>
            </a:endParaRPr>
          </a:p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forgave you  and want nothing but your purity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8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Multidocument 5"/>
          <p:cNvSpPr/>
          <p:nvPr/>
        </p:nvSpPr>
        <p:spPr>
          <a:xfrm>
            <a:off x="228600" y="228600"/>
            <a:ext cx="8662311" cy="1600200"/>
          </a:xfrm>
          <a:prstGeom prst="flowChartMultidocument">
            <a:avLst/>
          </a:pr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3600" b="1" dirty="0" smtClean="0">
                <a:cs typeface="+mj-cs"/>
              </a:rPr>
              <a:t>صدقنى لم ارفضك</a:t>
            </a:r>
            <a:endParaRPr lang="en-GB" sz="3600" b="1" dirty="0" smtClean="0">
              <a:cs typeface="+mj-cs"/>
            </a:endParaRPr>
          </a:p>
          <a:p>
            <a:pPr algn="ctr"/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Believe Me I did not reject </a:t>
            </a:r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you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2362200"/>
            <a:ext cx="9144000" cy="152400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3200" b="1" dirty="0" smtClean="0">
                <a:cs typeface="+mj-cs"/>
              </a:rPr>
              <a:t>نسيت لك ولا اريد الا انجازاتك</a:t>
            </a:r>
            <a:endParaRPr lang="en-US" sz="3200" b="1" dirty="0" smtClean="0">
              <a:cs typeface="+mj-cs"/>
            </a:endParaRPr>
          </a:p>
          <a:p>
            <a:pPr algn="ctr"/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I forgot all what you have done and </a:t>
            </a:r>
          </a:p>
          <a:p>
            <a:pPr algn="ctr"/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I don’t want except your deeds &amp; accomplishments</a:t>
            </a:r>
            <a:endParaRPr lang="en-US" sz="3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4114800"/>
            <a:ext cx="8839200" cy="1066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3200" b="1" dirty="0" smtClean="0">
                <a:solidFill>
                  <a:srgbClr val="002060"/>
                </a:solidFill>
                <a:cs typeface="+mj-cs"/>
              </a:rPr>
              <a:t>احببتك ولا اريد الا ان تحبنى</a:t>
            </a:r>
            <a:endParaRPr lang="en-US" sz="3200" b="1" dirty="0" smtClean="0">
              <a:solidFill>
                <a:srgbClr val="002060"/>
              </a:solidFill>
              <a:cs typeface="+mj-cs"/>
            </a:endParaRP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loved you and all I want is that you love Me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" y="5486400"/>
            <a:ext cx="8839200" cy="114300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3200" b="1" dirty="0" smtClean="0">
                <a:solidFill>
                  <a:srgbClr val="002060"/>
                </a:solidFill>
                <a:cs typeface="+mj-cs"/>
              </a:rPr>
              <a:t>ابحث عنك ولا اريد الا ان أجدك</a:t>
            </a:r>
            <a:endParaRPr lang="en-GB" sz="3200" b="1" dirty="0" smtClean="0">
              <a:solidFill>
                <a:srgbClr val="002060"/>
              </a:solidFill>
              <a:cs typeface="+mj-cs"/>
            </a:endParaRP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search for you and all I want is to find you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10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883" y="0"/>
            <a:ext cx="9151883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ouble Wave 1"/>
          <p:cNvSpPr/>
          <p:nvPr/>
        </p:nvSpPr>
        <p:spPr>
          <a:xfrm>
            <a:off x="685800" y="152400"/>
            <a:ext cx="7848600" cy="3581400"/>
          </a:xfrm>
          <a:prstGeom prst="doubleWav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we see</a:t>
            </a:r>
          </a:p>
          <a:p>
            <a:pPr algn="ctr"/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violate what we know unless what we know </a:t>
            </a:r>
          </a:p>
          <a:p>
            <a:pPr algn="ctr"/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dictates what we see.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Double Wave 3"/>
          <p:cNvSpPr/>
          <p:nvPr/>
        </p:nvSpPr>
        <p:spPr>
          <a:xfrm>
            <a:off x="152400" y="3886200"/>
            <a:ext cx="8763000" cy="2667000"/>
          </a:xfrm>
          <a:prstGeom prst="doubleWave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ما نراه سوف يَنتَهِك ما نعرفه </a:t>
            </a:r>
          </a:p>
          <a:p>
            <a:pPr algn="ctr" rtl="1"/>
            <a:r>
              <a:rPr lang="ar-EG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إلا إذا أصبح ما نعرفه هو الذي يُملي علينا ما نراه</a:t>
            </a:r>
            <a:endParaRPr lang="en-US" sz="4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81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883" y="0"/>
            <a:ext cx="9151883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2400" y="152400"/>
            <a:ext cx="2895600" cy="121920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تذكر</a:t>
            </a:r>
          </a:p>
          <a:p>
            <a:pPr algn="ctr"/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Remember:</a:t>
            </a:r>
            <a:endParaRPr lang="en-GB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2819400"/>
            <a:ext cx="8382000" cy="114300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الرفض ليس إسقاط مستقبلي للفشل</a:t>
            </a:r>
          </a:p>
          <a:p>
            <a:pPr algn="ctr"/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Rejection is not a projection of future failures</a:t>
            </a:r>
            <a:endParaRPr lang="en-GB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114800"/>
            <a:ext cx="8382000" cy="236220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الرفض ليس علامة تُصبح موصوم بها،</a:t>
            </a:r>
          </a:p>
          <a:p>
            <a:pPr algn="ctr" rtl="1"/>
            <a:r>
              <a:rPr lang="ar-EG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إنما هو يٌمَكِنَك من التوائم والمُضي في المسير</a:t>
            </a:r>
          </a:p>
          <a:p>
            <a:pPr algn="ctr"/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Rejection 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doesn’t label you; </a:t>
            </a:r>
          </a:p>
          <a:p>
            <a:pPr algn="ctr"/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enables you to adjust and move on.</a:t>
            </a:r>
          </a:p>
        </p:txBody>
      </p:sp>
    </p:spTree>
    <p:extLst>
      <p:ext uri="{BB962C8B-B14F-4D97-AF65-F5344CB8AC3E}">
        <p14:creationId xmlns:p14="http://schemas.microsoft.com/office/powerpoint/2010/main" val="236257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883" y="0"/>
            <a:ext cx="9151883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Up Ribbon 1"/>
          <p:cNvSpPr/>
          <p:nvPr/>
        </p:nvSpPr>
        <p:spPr>
          <a:xfrm>
            <a:off x="0" y="228600"/>
            <a:ext cx="9144000" cy="3581400"/>
          </a:xfrm>
          <a:prstGeom prst="ribbon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more fully</a:t>
            </a:r>
          </a:p>
          <a:p>
            <a:pPr algn="ctr"/>
            <a:r>
              <a:rPr lang="en-GB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invite God in,</a:t>
            </a:r>
          </a:p>
          <a:p>
            <a:pPr algn="ctr"/>
            <a:r>
              <a:rPr lang="en-GB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 </a:t>
            </a:r>
            <a:endParaRPr lang="en-GB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</a:t>
            </a:r>
            <a:r>
              <a:rPr lang="en-GB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feel uninvited</a:t>
            </a:r>
            <a:endParaRPr lang="en-GB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others</a:t>
            </a:r>
            <a:r>
              <a:rPr lang="en-GB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Up Ribbon 3"/>
          <p:cNvSpPr/>
          <p:nvPr/>
        </p:nvSpPr>
        <p:spPr>
          <a:xfrm>
            <a:off x="0" y="3962400"/>
            <a:ext cx="9144000" cy="2667000"/>
          </a:xfrm>
          <a:prstGeom prst="ribbon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كلما دعونا الله للإستقرار بداخلنا أكثر، كلما قل شعورنا بالرفض من الناس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48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883" y="0"/>
            <a:ext cx="9151883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2400" y="152400"/>
            <a:ext cx="2895600" cy="121920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تذكر</a:t>
            </a:r>
          </a:p>
          <a:p>
            <a:pPr algn="ctr"/>
            <a:r>
              <a:rPr lang="en-GB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Remember:</a:t>
            </a:r>
            <a:endParaRPr lang="en-GB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2133600"/>
            <a:ext cx="7391400" cy="198120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أنت لديك ما تُمدَح عليه أكثر بكثير مما رُفضت بسببه </a:t>
            </a:r>
          </a:p>
          <a:p>
            <a:pPr algn="ctr"/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There’s 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much more to you </a:t>
            </a:r>
          </a:p>
          <a:p>
            <a:pPr algn="ctr"/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the part that was rejected.</a:t>
            </a:r>
          </a:p>
        </p:txBody>
      </p:sp>
      <p:sp>
        <p:nvSpPr>
          <p:cNvPr id="8" name="Rectangle 7"/>
          <p:cNvSpPr/>
          <p:nvPr/>
        </p:nvSpPr>
        <p:spPr>
          <a:xfrm>
            <a:off x="752475" y="4267200"/>
            <a:ext cx="7639050" cy="232410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ما يراه شخص واحد على إنه عيب فيك،</a:t>
            </a:r>
          </a:p>
          <a:p>
            <a:pPr algn="ctr" rtl="1"/>
            <a:r>
              <a:rPr lang="ar-EG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قد يرى آخر انه ميزة رائعة فيك</a:t>
            </a:r>
          </a:p>
          <a:p>
            <a:pPr algn="ctr"/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one person sees as your liability, </a:t>
            </a:r>
          </a:p>
          <a:p>
            <a:pPr algn="ctr"/>
            <a:r>
              <a:rPr lang="en-GB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another might see as a wonderful asset.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57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5188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8" y="-76200"/>
            <a:ext cx="9109841" cy="544304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own Ribbon 1"/>
          <p:cNvSpPr/>
          <p:nvPr/>
        </p:nvSpPr>
        <p:spPr>
          <a:xfrm>
            <a:off x="304800" y="3810000"/>
            <a:ext cx="8610600" cy="2667000"/>
          </a:xfrm>
          <a:prstGeom prst="ribbon">
            <a:avLst>
              <a:gd name="adj1" fmla="val 16667"/>
              <a:gd name="adj2" fmla="val 73422"/>
            </a:avLst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b="1" dirty="0" smtClean="0">
                <a:solidFill>
                  <a:srgbClr val="FF0000"/>
                </a:solidFill>
                <a:cs typeface="+mj-cs"/>
              </a:rPr>
              <a:t>إخترتك ولم أرفضك</a:t>
            </a:r>
            <a:endParaRPr lang="en-US" sz="4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have chosen you and  have not cast you away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76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1452" y="1"/>
            <a:ext cx="93154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Multidocument 5"/>
          <p:cNvSpPr/>
          <p:nvPr/>
        </p:nvSpPr>
        <p:spPr>
          <a:xfrm>
            <a:off x="2310489" y="0"/>
            <a:ext cx="6681111" cy="1481537"/>
          </a:xfrm>
          <a:prstGeom prst="flowChartMultidocumen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3600" b="1" dirty="0" smtClean="0">
                <a:cs typeface="+mj-cs"/>
              </a:rPr>
              <a:t>الله </a:t>
            </a:r>
            <a:r>
              <a:rPr lang="ar-EG" sz="3600" b="1" dirty="0" smtClean="0">
                <a:cs typeface="+mj-cs"/>
              </a:rPr>
              <a:t>لا يرجع </a:t>
            </a:r>
            <a:r>
              <a:rPr lang="ar-EG" sz="3600" b="1" smtClean="0">
                <a:cs typeface="+mj-cs"/>
              </a:rPr>
              <a:t>فى </a:t>
            </a:r>
            <a:r>
              <a:rPr lang="ar-EG" sz="3600" b="1" smtClean="0">
                <a:cs typeface="+mj-cs"/>
              </a:rPr>
              <a:t>اختياره</a:t>
            </a:r>
            <a:endParaRPr lang="en-US" sz="3600" b="1" dirty="0" smtClean="0">
              <a:cs typeface="+mj-cs"/>
            </a:endParaRPr>
          </a:p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God maintains his choice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2000" y="1357745"/>
            <a:ext cx="7086600" cy="2071255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3000" b="1" dirty="0" smtClean="0">
                <a:cs typeface="+mj-cs"/>
              </a:rPr>
              <a:t>لكن قد يسمح بوجع من اجل النمو</a:t>
            </a:r>
          </a:p>
          <a:p>
            <a:pPr algn="ctr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BUT God might allow </a:t>
            </a:r>
          </a:p>
          <a:p>
            <a:pPr algn="ctr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that you pass through some pain </a:t>
            </a:r>
          </a:p>
          <a:p>
            <a:pPr algn="ctr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for the sake of your growth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600" y="3352800"/>
            <a:ext cx="7391400" cy="17526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3000" b="1" dirty="0" smtClean="0">
                <a:cs typeface="+mj-cs"/>
              </a:rPr>
              <a:t>لكن قد يؤجل اعلان الصورة الكاملة للرسالة</a:t>
            </a:r>
            <a:endParaRPr lang="en-US" sz="3000" b="1" dirty="0" smtClean="0">
              <a:cs typeface="+mj-cs"/>
            </a:endParaRPr>
          </a:p>
          <a:p>
            <a:pPr algn="ctr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BUT God mighty postpone clearing up </a:t>
            </a:r>
          </a:p>
          <a:p>
            <a:pPr algn="ctr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the whole picture of the message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43000" y="5029200"/>
            <a:ext cx="6324600" cy="1752600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3000" b="1" dirty="0" smtClean="0">
                <a:cs typeface="+mj-cs"/>
              </a:rPr>
              <a:t>لكن قد يطلب منك التمتع</a:t>
            </a:r>
            <a:r>
              <a:rPr lang="ar-EG" sz="3000" b="1" dirty="0" smtClean="0">
                <a:latin typeface="Times New Roman" pitchFamily="18" charset="0"/>
                <a:cs typeface="Times New Roman" pitchFamily="18" charset="0"/>
              </a:rPr>
              <a:t> به اكثر من العمل</a:t>
            </a:r>
            <a:endParaRPr lang="en-US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BUT God might ask you </a:t>
            </a:r>
          </a:p>
          <a:p>
            <a:pPr algn="ctr"/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to enjoy Him more than work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27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883" y="0"/>
            <a:ext cx="9151883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orizontal Scroll 1"/>
          <p:cNvSpPr/>
          <p:nvPr/>
        </p:nvSpPr>
        <p:spPr>
          <a:xfrm>
            <a:off x="152400" y="0"/>
            <a:ext cx="8686800" cy="3581400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God’s love</a:t>
            </a:r>
          </a:p>
          <a:p>
            <a:pPr algn="ctr"/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isn’t based on me,</a:t>
            </a:r>
          </a:p>
          <a:p>
            <a:pPr algn="ctr"/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simply placed on me.</a:t>
            </a:r>
          </a:p>
          <a:p>
            <a:pPr algn="ctr"/>
            <a:r>
              <a:rPr lang="en-GB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it’s the place from which I should live … loved.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52400" y="3962400"/>
            <a:ext cx="8839200" cy="2667000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محبة الله لا تعتمد عليَ</a:t>
            </a:r>
          </a:p>
          <a:p>
            <a:pPr algn="ctr"/>
            <a:r>
              <a:rPr lang="ar-EG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ولكنها ببساطة موضوعة عليَ</a:t>
            </a:r>
          </a:p>
          <a:p>
            <a:pPr algn="ctr"/>
            <a:r>
              <a:rPr lang="ar-EG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وهي المكان من حيث لابد أن أحيا ... محبوباً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72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Multidocument 5"/>
          <p:cNvSpPr/>
          <p:nvPr/>
        </p:nvSpPr>
        <p:spPr>
          <a:xfrm>
            <a:off x="1981200" y="271063"/>
            <a:ext cx="6833511" cy="1405337"/>
          </a:xfrm>
          <a:prstGeom prst="flowChartMultidocumen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b="1" dirty="0" smtClean="0">
                <a:solidFill>
                  <a:schemeClr val="bg1"/>
                </a:solidFill>
                <a:cs typeface="+mj-cs"/>
              </a:rPr>
              <a:t>الشعور بالرفض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Feeling of Rejection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95400" y="2438400"/>
            <a:ext cx="6400800" cy="11430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3200" b="1" dirty="0" smtClean="0">
                <a:cs typeface="+mj-cs"/>
              </a:rPr>
              <a:t>من الناس ( شعور حقيقى )</a:t>
            </a:r>
            <a:endParaRPr lang="en-US" sz="3200" b="1" dirty="0" smtClean="0">
              <a:cs typeface="+mj-cs"/>
            </a:endParaRP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From people (a real feeling)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3886200"/>
            <a:ext cx="8305800" cy="1143000"/>
          </a:xfrm>
          <a:prstGeom prst="rect">
            <a:avLst/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3200" b="1" dirty="0" smtClean="0">
                <a:cs typeface="+mj-cs"/>
              </a:rPr>
              <a:t>من النفس ( شعور متذبذب )</a:t>
            </a:r>
            <a:endParaRPr lang="en-US" sz="3200" b="1" dirty="0" smtClean="0">
              <a:cs typeface="+mj-cs"/>
            </a:endParaRP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From oneself (a wobbling feeling)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5410200"/>
            <a:ext cx="8305800" cy="1143000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3200" b="1" dirty="0" smtClean="0">
                <a:cs typeface="+mj-cs"/>
              </a:rPr>
              <a:t>من الله ( شعور كاذب )  ( حرب شيطان )</a:t>
            </a:r>
            <a:endParaRPr lang="en-US" sz="3200" b="1" dirty="0" smtClean="0">
              <a:cs typeface="+mj-cs"/>
            </a:endParaRP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From God (an untrue feeling) (A devilish war)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98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883" y="0"/>
            <a:ext cx="9151883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Terminator 1"/>
          <p:cNvSpPr/>
          <p:nvPr/>
        </p:nvSpPr>
        <p:spPr>
          <a:xfrm>
            <a:off x="228600" y="228600"/>
            <a:ext cx="8686800" cy="3352800"/>
          </a:xfrm>
          <a:prstGeom prst="flowChartTerminator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voices of condemnation, shame, </a:t>
            </a:r>
            <a:r>
              <a:rPr lang="en-GB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rejection</a:t>
            </a:r>
          </a:p>
          <a:p>
            <a:pPr algn="ctr"/>
            <a:r>
              <a:rPr lang="en-GB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GB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 at you, </a:t>
            </a:r>
            <a:endParaRPr lang="en-GB" sz="4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GB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don’t have </a:t>
            </a:r>
          </a:p>
          <a:p>
            <a:pPr algn="ctr"/>
            <a:r>
              <a:rPr lang="en-GB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reside in you.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228600" y="4343400"/>
            <a:ext cx="8686800" cy="2133600"/>
          </a:xfrm>
          <a:prstGeom prst="flowChartTerminator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قد تواجه أصوات إدانة، خزي، ورفض</a:t>
            </a:r>
          </a:p>
          <a:p>
            <a:pPr algn="ctr"/>
            <a:r>
              <a:rPr lang="ar-EG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ولكنها لا يجب أن تستقر بداخلك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711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Multidocument 5"/>
          <p:cNvSpPr/>
          <p:nvPr/>
        </p:nvSpPr>
        <p:spPr>
          <a:xfrm>
            <a:off x="2386689" y="118663"/>
            <a:ext cx="6604911" cy="1710137"/>
          </a:xfrm>
          <a:prstGeom prst="flowChartMultidocumen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b="1" dirty="0" smtClean="0">
                <a:cs typeface="+mj-cs"/>
              </a:rPr>
              <a:t>الشعور بالرفض</a:t>
            </a:r>
          </a:p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The feeling of Rejection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2286000"/>
            <a:ext cx="8357510" cy="9906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3200" b="1" dirty="0" smtClean="0">
                <a:cs typeface="+mj-cs"/>
              </a:rPr>
              <a:t>يسرق منك السعادة / السلام</a:t>
            </a: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Steals away from you joy / peace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3581400"/>
            <a:ext cx="8401776" cy="1145628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3200" b="1" dirty="0" smtClean="0">
                <a:cs typeface="+mj-cs"/>
              </a:rPr>
              <a:t>يسرق منك الحب والعطاء بدرجة</a:t>
            </a:r>
            <a:endParaRPr lang="en-US" sz="3200" b="1" dirty="0" smtClean="0">
              <a:cs typeface="+mj-cs"/>
            </a:endParaRP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Steals away from you some love and giving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5105400"/>
            <a:ext cx="8401776" cy="15240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3200" b="1" dirty="0" smtClean="0">
                <a:cs typeface="+mj-cs"/>
              </a:rPr>
              <a:t>يسرق منك التركيز على الهدف والرسالة</a:t>
            </a:r>
            <a:endParaRPr lang="en-US" sz="3200" b="1" dirty="0" smtClean="0">
              <a:cs typeface="+mj-cs"/>
            </a:endParaRP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Steals away from you </a:t>
            </a: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the focusing on the goal and mission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3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Multidocument 5"/>
          <p:cNvSpPr/>
          <p:nvPr/>
        </p:nvSpPr>
        <p:spPr>
          <a:xfrm>
            <a:off x="2386689" y="118663"/>
            <a:ext cx="6604911" cy="1710137"/>
          </a:xfrm>
          <a:prstGeom prst="flowChartMultidocumen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b="1" dirty="0" smtClean="0">
                <a:cs typeface="+mj-cs"/>
              </a:rPr>
              <a:t>الشعور بالرفض</a:t>
            </a:r>
          </a:p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The feeling of Rejection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971800"/>
            <a:ext cx="8401776" cy="121920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3200" b="1" dirty="0" smtClean="0">
                <a:cs typeface="+mj-cs"/>
              </a:rPr>
              <a:t>يسرق منك الكرامة والقيمة</a:t>
            </a:r>
            <a:endParaRPr lang="en-US" sz="3200" b="1" dirty="0" smtClean="0">
              <a:cs typeface="+mj-cs"/>
            </a:endParaRP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Steals away from you the dignity and value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04225" y="4800600"/>
            <a:ext cx="6344375" cy="1752600"/>
          </a:xfrm>
          <a:prstGeom prst="rect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EG" sz="3200" b="1" dirty="0" smtClean="0">
                <a:cs typeface="+mj-cs"/>
              </a:rPr>
              <a:t>يسرق منك الحياة ( الحاضر والمستقبل )</a:t>
            </a:r>
            <a:endParaRPr lang="en-US" sz="3200" b="1" dirty="0" smtClean="0">
              <a:cs typeface="+mj-cs"/>
            </a:endParaRP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Steals away from you life </a:t>
            </a: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(the present and the future)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3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883" y="0"/>
            <a:ext cx="9151883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Scroll 1"/>
          <p:cNvSpPr/>
          <p:nvPr/>
        </p:nvSpPr>
        <p:spPr>
          <a:xfrm>
            <a:off x="304800" y="228600"/>
            <a:ext cx="8610600" cy="35052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Rejection</a:t>
            </a:r>
          </a:p>
          <a:p>
            <a:pPr algn="ctr"/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Steals </a:t>
            </a:r>
          </a:p>
          <a:p>
            <a:pPr algn="ctr"/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Best of who I am </a:t>
            </a:r>
          </a:p>
          <a:p>
            <a:pPr algn="ctr"/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reinforcing the worst </a:t>
            </a:r>
          </a:p>
          <a:p>
            <a:pPr algn="ctr"/>
            <a:r>
              <a:rPr lang="en-GB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what’s been said to me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Vertical Scroll 3"/>
          <p:cNvSpPr/>
          <p:nvPr/>
        </p:nvSpPr>
        <p:spPr>
          <a:xfrm>
            <a:off x="1447800" y="4267200"/>
            <a:ext cx="6324600" cy="18288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الرفض يسرق اجمل ما فيَ </a:t>
            </a:r>
          </a:p>
          <a:p>
            <a:pPr algn="ctr"/>
            <a:r>
              <a:rPr lang="ar-EG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بتعزيز أسوأ ما قد قيل لي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48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952</Words>
  <Application>Microsoft Office PowerPoint</Application>
  <PresentationFormat>On-screen Show (4:3)</PresentationFormat>
  <Paragraphs>157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GOD IS LOVE</dc:creator>
  <cp:lastModifiedBy>Manal</cp:lastModifiedBy>
  <cp:revision>90</cp:revision>
  <dcterms:created xsi:type="dcterms:W3CDTF">2006-08-16T00:00:00Z</dcterms:created>
  <dcterms:modified xsi:type="dcterms:W3CDTF">2019-04-05T17:04:26Z</dcterms:modified>
</cp:coreProperties>
</file>