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51DB62-B742-4581-83A1-9688E9EBE13A}" type="datetimeFigureOut">
              <a:rPr lang="en-GB" smtClean="0"/>
              <a:t>10/08/2019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599EB5-0950-49B2-8617-B0AC098C2601}" type="slidenum">
              <a:rPr lang="en-GB" smtClean="0"/>
              <a:t>‹#›</a:t>
            </a:fld>
            <a:endParaRPr lang="en-GB"/>
          </a:p>
        </p:txBody>
      </p:sp>
    </p:spTree>
    <p:extLst>
      <p:ext uri="{BB962C8B-B14F-4D97-AF65-F5344CB8AC3E}">
        <p14:creationId xmlns:p14="http://schemas.microsoft.com/office/powerpoint/2010/main" val="576899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a:cs typeface="Arial" panose="020B0604020202020204" pitchFamily="34" charset="0"/>
            </a:endParaRP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12C06AB-C4B8-46BA-98BC-39E377E8FD17}" type="slidenum">
              <a:rPr lang="fr-FR" altLang="en-US" smtClean="0"/>
              <a:pPr/>
              <a:t>2</a:t>
            </a:fld>
            <a:endParaRPr lang="fr-FR" altLang="en-US"/>
          </a:p>
        </p:txBody>
      </p:sp>
    </p:spTree>
    <p:extLst>
      <p:ext uri="{BB962C8B-B14F-4D97-AF65-F5344CB8AC3E}">
        <p14:creationId xmlns:p14="http://schemas.microsoft.com/office/powerpoint/2010/main" val="2711351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a:cs typeface="Arial" panose="020B0604020202020204" pitchFamily="34" charset="0"/>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7275ACE-221D-4D85-93B5-9C84C4885BD4}" type="slidenum">
              <a:rPr lang="fr-FR" altLang="en-US" smtClean="0"/>
              <a:pPr/>
              <a:t>24</a:t>
            </a:fld>
            <a:endParaRPr lang="fr-FR" altLang="en-US"/>
          </a:p>
        </p:txBody>
      </p:sp>
    </p:spTree>
    <p:extLst>
      <p:ext uri="{BB962C8B-B14F-4D97-AF65-F5344CB8AC3E}">
        <p14:creationId xmlns:p14="http://schemas.microsoft.com/office/powerpoint/2010/main" val="880388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a:cs typeface="Arial" panose="020B0604020202020204" pitchFamily="34" charset="0"/>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7B4D564-92C3-4FBB-87EE-4CF2F15AF56A}" type="slidenum">
              <a:rPr lang="fr-FR" altLang="en-US" smtClean="0"/>
              <a:pPr/>
              <a:t>3</a:t>
            </a:fld>
            <a:endParaRPr lang="fr-FR" altLang="en-US"/>
          </a:p>
        </p:txBody>
      </p:sp>
    </p:spTree>
    <p:extLst>
      <p:ext uri="{BB962C8B-B14F-4D97-AF65-F5344CB8AC3E}">
        <p14:creationId xmlns:p14="http://schemas.microsoft.com/office/powerpoint/2010/main" val="21944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a:cs typeface="Arial" panose="020B0604020202020204" pitchFamily="34" charset="0"/>
            </a:endParaRP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597FA44-043A-4888-BD27-AEF7B3AD6E4D}" type="slidenum">
              <a:rPr lang="fr-FR" altLang="en-US" smtClean="0"/>
              <a:pPr/>
              <a:t>4</a:t>
            </a:fld>
            <a:endParaRPr lang="fr-FR" altLang="en-US"/>
          </a:p>
        </p:txBody>
      </p:sp>
    </p:spTree>
    <p:extLst>
      <p:ext uri="{BB962C8B-B14F-4D97-AF65-F5344CB8AC3E}">
        <p14:creationId xmlns:p14="http://schemas.microsoft.com/office/powerpoint/2010/main" val="911849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a:cs typeface="Arial" panose="020B0604020202020204" pitchFamily="34" charset="0"/>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98A8EE1-D93A-42EE-9F37-CFD059824EC1}" type="slidenum">
              <a:rPr lang="fr-FR" altLang="en-US" smtClean="0"/>
              <a:pPr/>
              <a:t>6</a:t>
            </a:fld>
            <a:endParaRPr lang="fr-FR" altLang="en-US"/>
          </a:p>
        </p:txBody>
      </p:sp>
    </p:spTree>
    <p:extLst>
      <p:ext uri="{BB962C8B-B14F-4D97-AF65-F5344CB8AC3E}">
        <p14:creationId xmlns:p14="http://schemas.microsoft.com/office/powerpoint/2010/main" val="4286478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a:cs typeface="Arial" panose="020B0604020202020204" pitchFamily="34"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2AD1E49-D810-416E-8F77-015488D55D44}" type="slidenum">
              <a:rPr lang="fr-FR" altLang="en-US" smtClean="0"/>
              <a:pPr/>
              <a:t>19</a:t>
            </a:fld>
            <a:endParaRPr lang="fr-FR" altLang="en-US"/>
          </a:p>
        </p:txBody>
      </p:sp>
    </p:spTree>
    <p:extLst>
      <p:ext uri="{BB962C8B-B14F-4D97-AF65-F5344CB8AC3E}">
        <p14:creationId xmlns:p14="http://schemas.microsoft.com/office/powerpoint/2010/main" val="378984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a:cs typeface="Arial" panose="020B0604020202020204" pitchFamily="34" charset="0"/>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E154AA1-B578-4A02-8F4E-15290B279311}" type="slidenum">
              <a:rPr lang="fr-FR" altLang="en-US" smtClean="0"/>
              <a:pPr/>
              <a:t>20</a:t>
            </a:fld>
            <a:endParaRPr lang="fr-FR" altLang="en-US"/>
          </a:p>
        </p:txBody>
      </p:sp>
    </p:spTree>
    <p:extLst>
      <p:ext uri="{BB962C8B-B14F-4D97-AF65-F5344CB8AC3E}">
        <p14:creationId xmlns:p14="http://schemas.microsoft.com/office/powerpoint/2010/main" val="3129366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a:cs typeface="Arial" panose="020B0604020202020204" pitchFamily="34" charset="0"/>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E447311-6328-415E-9B7F-913FF22BB839}" type="slidenum">
              <a:rPr lang="fr-FR" altLang="en-US" smtClean="0"/>
              <a:pPr/>
              <a:t>21</a:t>
            </a:fld>
            <a:endParaRPr lang="fr-FR" altLang="en-US"/>
          </a:p>
        </p:txBody>
      </p:sp>
    </p:spTree>
    <p:extLst>
      <p:ext uri="{BB962C8B-B14F-4D97-AF65-F5344CB8AC3E}">
        <p14:creationId xmlns:p14="http://schemas.microsoft.com/office/powerpoint/2010/main" val="3564458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a:cs typeface="Arial" panose="020B0604020202020204" pitchFamily="34" charset="0"/>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D706053-C56F-489B-9D7D-AAC4C9FED029}" type="slidenum">
              <a:rPr lang="fr-FR" altLang="en-US" smtClean="0"/>
              <a:pPr/>
              <a:t>22</a:t>
            </a:fld>
            <a:endParaRPr lang="fr-FR" altLang="en-US"/>
          </a:p>
        </p:txBody>
      </p:sp>
    </p:spTree>
    <p:extLst>
      <p:ext uri="{BB962C8B-B14F-4D97-AF65-F5344CB8AC3E}">
        <p14:creationId xmlns:p14="http://schemas.microsoft.com/office/powerpoint/2010/main" val="3789443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a:cs typeface="Arial" panose="020B0604020202020204" pitchFamily="34" charset="0"/>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3E1BA1E-37C0-4198-82E5-BF971028FDE9}" type="slidenum">
              <a:rPr lang="fr-FR" altLang="en-US" smtClean="0"/>
              <a:pPr/>
              <a:t>23</a:t>
            </a:fld>
            <a:endParaRPr lang="fr-FR" altLang="en-US"/>
          </a:p>
        </p:txBody>
      </p:sp>
    </p:spTree>
    <p:extLst>
      <p:ext uri="{BB962C8B-B14F-4D97-AF65-F5344CB8AC3E}">
        <p14:creationId xmlns:p14="http://schemas.microsoft.com/office/powerpoint/2010/main" val="78912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593384B-61A5-4FDB-804A-58CA595707DD}" type="datetimeFigureOut">
              <a:rPr lang="en-GB" smtClean="0"/>
              <a:t>10/08/2019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DC9408-1C3E-4F6B-8F1C-1E8B5B122B5F}" type="slidenum">
              <a:rPr lang="en-GB" smtClean="0"/>
              <a:t>‹#›</a:t>
            </a:fld>
            <a:endParaRPr lang="en-GB"/>
          </a:p>
        </p:txBody>
      </p:sp>
    </p:spTree>
    <p:extLst>
      <p:ext uri="{BB962C8B-B14F-4D97-AF65-F5344CB8AC3E}">
        <p14:creationId xmlns:p14="http://schemas.microsoft.com/office/powerpoint/2010/main" val="123879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93384B-61A5-4FDB-804A-58CA595707DD}" type="datetimeFigureOut">
              <a:rPr lang="en-GB" smtClean="0"/>
              <a:t>10/08/2019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DC9408-1C3E-4F6B-8F1C-1E8B5B122B5F}" type="slidenum">
              <a:rPr lang="en-GB" smtClean="0"/>
              <a:t>‹#›</a:t>
            </a:fld>
            <a:endParaRPr lang="en-GB"/>
          </a:p>
        </p:txBody>
      </p:sp>
    </p:spTree>
    <p:extLst>
      <p:ext uri="{BB962C8B-B14F-4D97-AF65-F5344CB8AC3E}">
        <p14:creationId xmlns:p14="http://schemas.microsoft.com/office/powerpoint/2010/main" val="4131245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93384B-61A5-4FDB-804A-58CA595707DD}" type="datetimeFigureOut">
              <a:rPr lang="en-GB" smtClean="0"/>
              <a:t>10/08/2019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DC9408-1C3E-4F6B-8F1C-1E8B5B122B5F}" type="slidenum">
              <a:rPr lang="en-GB" smtClean="0"/>
              <a:t>‹#›</a:t>
            </a:fld>
            <a:endParaRPr lang="en-GB"/>
          </a:p>
        </p:txBody>
      </p:sp>
    </p:spTree>
    <p:extLst>
      <p:ext uri="{BB962C8B-B14F-4D97-AF65-F5344CB8AC3E}">
        <p14:creationId xmlns:p14="http://schemas.microsoft.com/office/powerpoint/2010/main" val="2568539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93384B-61A5-4FDB-804A-58CA595707DD}" type="datetimeFigureOut">
              <a:rPr lang="en-GB" smtClean="0"/>
              <a:t>10/08/2019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DC9408-1C3E-4F6B-8F1C-1E8B5B122B5F}" type="slidenum">
              <a:rPr lang="en-GB" smtClean="0"/>
              <a:t>‹#›</a:t>
            </a:fld>
            <a:endParaRPr lang="en-GB"/>
          </a:p>
        </p:txBody>
      </p:sp>
    </p:spTree>
    <p:extLst>
      <p:ext uri="{BB962C8B-B14F-4D97-AF65-F5344CB8AC3E}">
        <p14:creationId xmlns:p14="http://schemas.microsoft.com/office/powerpoint/2010/main" val="349269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93384B-61A5-4FDB-804A-58CA595707DD}" type="datetimeFigureOut">
              <a:rPr lang="en-GB" smtClean="0"/>
              <a:t>10/08/2019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DC9408-1C3E-4F6B-8F1C-1E8B5B122B5F}" type="slidenum">
              <a:rPr lang="en-GB" smtClean="0"/>
              <a:t>‹#›</a:t>
            </a:fld>
            <a:endParaRPr lang="en-GB"/>
          </a:p>
        </p:txBody>
      </p:sp>
    </p:spTree>
    <p:extLst>
      <p:ext uri="{BB962C8B-B14F-4D97-AF65-F5344CB8AC3E}">
        <p14:creationId xmlns:p14="http://schemas.microsoft.com/office/powerpoint/2010/main" val="3119972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593384B-61A5-4FDB-804A-58CA595707DD}" type="datetimeFigureOut">
              <a:rPr lang="en-GB" smtClean="0"/>
              <a:t>10/08/2019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DC9408-1C3E-4F6B-8F1C-1E8B5B122B5F}" type="slidenum">
              <a:rPr lang="en-GB" smtClean="0"/>
              <a:t>‹#›</a:t>
            </a:fld>
            <a:endParaRPr lang="en-GB"/>
          </a:p>
        </p:txBody>
      </p:sp>
    </p:spTree>
    <p:extLst>
      <p:ext uri="{BB962C8B-B14F-4D97-AF65-F5344CB8AC3E}">
        <p14:creationId xmlns:p14="http://schemas.microsoft.com/office/powerpoint/2010/main" val="1360394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593384B-61A5-4FDB-804A-58CA595707DD}" type="datetimeFigureOut">
              <a:rPr lang="en-GB" smtClean="0"/>
              <a:t>10/08/2019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6DC9408-1C3E-4F6B-8F1C-1E8B5B122B5F}" type="slidenum">
              <a:rPr lang="en-GB" smtClean="0"/>
              <a:t>‹#›</a:t>
            </a:fld>
            <a:endParaRPr lang="en-GB"/>
          </a:p>
        </p:txBody>
      </p:sp>
    </p:spTree>
    <p:extLst>
      <p:ext uri="{BB962C8B-B14F-4D97-AF65-F5344CB8AC3E}">
        <p14:creationId xmlns:p14="http://schemas.microsoft.com/office/powerpoint/2010/main" val="4269237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593384B-61A5-4FDB-804A-58CA595707DD}" type="datetimeFigureOut">
              <a:rPr lang="en-GB" smtClean="0"/>
              <a:t>10/08/2019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6DC9408-1C3E-4F6B-8F1C-1E8B5B122B5F}" type="slidenum">
              <a:rPr lang="en-GB" smtClean="0"/>
              <a:t>‹#›</a:t>
            </a:fld>
            <a:endParaRPr lang="en-GB"/>
          </a:p>
        </p:txBody>
      </p:sp>
    </p:spTree>
    <p:extLst>
      <p:ext uri="{BB962C8B-B14F-4D97-AF65-F5344CB8AC3E}">
        <p14:creationId xmlns:p14="http://schemas.microsoft.com/office/powerpoint/2010/main" val="3269462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3384B-61A5-4FDB-804A-58CA595707DD}" type="datetimeFigureOut">
              <a:rPr lang="en-GB" smtClean="0"/>
              <a:t>10/08/2019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6DC9408-1C3E-4F6B-8F1C-1E8B5B122B5F}" type="slidenum">
              <a:rPr lang="en-GB" smtClean="0"/>
              <a:t>‹#›</a:t>
            </a:fld>
            <a:endParaRPr lang="en-GB"/>
          </a:p>
        </p:txBody>
      </p:sp>
    </p:spTree>
    <p:extLst>
      <p:ext uri="{BB962C8B-B14F-4D97-AF65-F5344CB8AC3E}">
        <p14:creationId xmlns:p14="http://schemas.microsoft.com/office/powerpoint/2010/main" val="3470652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93384B-61A5-4FDB-804A-58CA595707DD}" type="datetimeFigureOut">
              <a:rPr lang="en-GB" smtClean="0"/>
              <a:t>10/08/2019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DC9408-1C3E-4F6B-8F1C-1E8B5B122B5F}" type="slidenum">
              <a:rPr lang="en-GB" smtClean="0"/>
              <a:t>‹#›</a:t>
            </a:fld>
            <a:endParaRPr lang="en-GB"/>
          </a:p>
        </p:txBody>
      </p:sp>
    </p:spTree>
    <p:extLst>
      <p:ext uri="{BB962C8B-B14F-4D97-AF65-F5344CB8AC3E}">
        <p14:creationId xmlns:p14="http://schemas.microsoft.com/office/powerpoint/2010/main" val="4049549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93384B-61A5-4FDB-804A-58CA595707DD}" type="datetimeFigureOut">
              <a:rPr lang="en-GB" smtClean="0"/>
              <a:t>10/08/2019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DC9408-1C3E-4F6B-8F1C-1E8B5B122B5F}" type="slidenum">
              <a:rPr lang="en-GB" smtClean="0"/>
              <a:t>‹#›</a:t>
            </a:fld>
            <a:endParaRPr lang="en-GB"/>
          </a:p>
        </p:txBody>
      </p:sp>
    </p:spTree>
    <p:extLst>
      <p:ext uri="{BB962C8B-B14F-4D97-AF65-F5344CB8AC3E}">
        <p14:creationId xmlns:p14="http://schemas.microsoft.com/office/powerpoint/2010/main" val="4074220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93384B-61A5-4FDB-804A-58CA595707DD}" type="datetimeFigureOut">
              <a:rPr lang="en-GB" smtClean="0"/>
              <a:t>10/08/2019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DC9408-1C3E-4F6B-8F1C-1E8B5B122B5F}" type="slidenum">
              <a:rPr lang="en-GB" smtClean="0"/>
              <a:t>‹#›</a:t>
            </a:fld>
            <a:endParaRPr lang="en-GB"/>
          </a:p>
        </p:txBody>
      </p:sp>
    </p:spTree>
    <p:extLst>
      <p:ext uri="{BB962C8B-B14F-4D97-AF65-F5344CB8AC3E}">
        <p14:creationId xmlns:p14="http://schemas.microsoft.com/office/powerpoint/2010/main" val="385552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AutoShape 4"/>
          <p:cNvSpPr>
            <a:spLocks noChangeArrowheads="1"/>
          </p:cNvSpPr>
          <p:nvPr/>
        </p:nvSpPr>
        <p:spPr bwMode="auto">
          <a:xfrm>
            <a:off x="700087" y="4782742"/>
            <a:ext cx="10887075" cy="1693069"/>
          </a:xfrm>
          <a:prstGeom prst="ribbon">
            <a:avLst>
              <a:gd name="adj1" fmla="val 18838"/>
              <a:gd name="adj2" fmla="val 75000"/>
            </a:avLst>
          </a:prstGeom>
          <a:solidFill>
            <a:schemeClr val="accent6">
              <a:lumMod val="50000"/>
              <a:alpha val="79999"/>
            </a:schemeClr>
          </a:solidFill>
          <a:ln w="34925" algn="ctr">
            <a:solidFill>
              <a:srgbClr val="FFCC99"/>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EG" altLang="fr-FR" sz="4400" b="1" dirty="0">
                <a:solidFill>
                  <a:schemeClr val="bg1"/>
                </a:solidFill>
                <a:latin typeface="Times New Roman" panose="02020603050405020304" pitchFamily="18" charset="0"/>
                <a:cs typeface="Times New Roman" panose="02020603050405020304" pitchFamily="18" charset="0"/>
              </a:rPr>
              <a:t>العذراء والباب الضيق</a:t>
            </a:r>
            <a:endParaRPr lang="en-US" altLang="fr-FR" sz="4400" b="1" dirty="0">
              <a:solidFill>
                <a:schemeClr val="bg1"/>
              </a:solidFill>
              <a:latin typeface="Times New Roman" panose="02020603050405020304" pitchFamily="18" charset="0"/>
              <a:cs typeface="Times New Roman" panose="02020603050405020304" pitchFamily="18" charset="0"/>
            </a:endParaRPr>
          </a:p>
          <a:p>
            <a:pPr algn="ctr" rtl="0" eaLnBrk="1" hangingPunct="1">
              <a:spcBef>
                <a:spcPct val="0"/>
              </a:spcBef>
              <a:buFontTx/>
              <a:buNone/>
            </a:pPr>
            <a:r>
              <a:rPr lang="en-US" altLang="en-US" sz="4000" b="1" dirty="0">
                <a:solidFill>
                  <a:schemeClr val="bg1"/>
                </a:solidFill>
              </a:rPr>
              <a:t>St. Mary and the Narrow Gate</a:t>
            </a:r>
            <a:endParaRPr lang="en-US" altLang="fr-FR" sz="8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02421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91453" cy="6858000"/>
          </a:xfrm>
          <a:prstGeom prst="rect">
            <a:avLst/>
          </a:prstGeom>
        </p:spPr>
      </p:pic>
      <p:sp>
        <p:nvSpPr>
          <p:cNvPr id="8" name="AutoShape 2"/>
          <p:cNvSpPr>
            <a:spLocks noChangeArrowheads="1"/>
          </p:cNvSpPr>
          <p:nvPr/>
        </p:nvSpPr>
        <p:spPr bwMode="auto">
          <a:xfrm>
            <a:off x="2816226" y="468671"/>
            <a:ext cx="7097713" cy="1328023"/>
          </a:xfrm>
          <a:prstGeom prst="roundRect">
            <a:avLst/>
          </a:prstGeom>
          <a:solidFill>
            <a:srgbClr val="C00000">
              <a:alpha val="79999"/>
            </a:srgbClr>
          </a:solidFill>
          <a:ln w="34925" algn="ctr">
            <a:solidFill>
              <a:srgbClr val="FFCC99"/>
            </a:solidFill>
            <a:round/>
            <a:headEnd/>
            <a:tailEnd/>
          </a:ln>
          <a:effectLst>
            <a:outerShdw dist="17961" dir="2700000" algn="ctr" rotWithShape="0">
              <a:schemeClr val="tx1">
                <a:alpha val="50000"/>
              </a:schemeClr>
            </a:outerShdw>
          </a:effectLst>
        </p:spPr>
        <p:txBody>
          <a:bodyPr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الناصرة والباب الضيق</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a:spcBef>
                <a:spcPct val="0"/>
              </a:spcBef>
              <a:buNone/>
            </a:pPr>
            <a:r>
              <a:rPr lang="en-US" altLang="en-US" sz="3600" b="1" dirty="0">
                <a:solidFill>
                  <a:schemeClr val="bg1"/>
                </a:solidFill>
              </a:rPr>
              <a:t>Nazareth and the Narrow Gate</a:t>
            </a:r>
            <a:endParaRPr lang="en-US" altLang="en-US" sz="3600" b="1" dirty="0">
              <a:solidFill>
                <a:schemeClr val="bg1"/>
              </a:solidFill>
              <a:latin typeface="Times New Roman" panose="02020603050405020304" pitchFamily="18" charset="0"/>
              <a:cs typeface="Times New Roman" panose="02020603050405020304" pitchFamily="18" charset="0"/>
            </a:endParaRPr>
          </a:p>
        </p:txBody>
      </p:sp>
      <p:sp>
        <p:nvSpPr>
          <p:cNvPr id="5" name="Rectangle 2"/>
          <p:cNvSpPr>
            <a:spLocks noChangeArrowheads="1"/>
          </p:cNvSpPr>
          <p:nvPr/>
        </p:nvSpPr>
        <p:spPr bwMode="auto">
          <a:xfrm>
            <a:off x="445012" y="5024885"/>
            <a:ext cx="11401425" cy="1384995"/>
          </a:xfrm>
          <a:prstGeom prst="rect">
            <a:avLst/>
          </a:prstGeom>
          <a:solidFill>
            <a:srgbClr val="002060">
              <a:alpha val="79999"/>
            </a:srgbClr>
          </a:solidFill>
          <a:ln w="34925" algn="ctr">
            <a:solidFill>
              <a:srgbClr val="FFCC99"/>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ar-EG" altLang="en-US" sz="2800" b="1" dirty="0">
                <a:solidFill>
                  <a:schemeClr val="bg1"/>
                </a:solidFill>
              </a:rPr>
              <a:t>فقال له نثنائيل امن الناصرة يمكن ان يكون شيء صالح قال له فيلبس تعال و انظر (يو  1 :  46)</a:t>
            </a:r>
          </a:p>
          <a:p>
            <a:pPr algn="ctr" rtl="0">
              <a:spcBef>
                <a:spcPct val="0"/>
              </a:spcBef>
              <a:buFontTx/>
              <a:buNone/>
            </a:pPr>
            <a:r>
              <a:rPr lang="en-US" altLang="en-US" sz="2800" b="1" dirty="0">
                <a:solidFill>
                  <a:schemeClr val="bg1"/>
                </a:solidFill>
              </a:rPr>
              <a:t>And Nathanael said to him, "Can anything good come out of Nazareth?" Philip said to him, "Come and see" (Joh  1 :  46)</a:t>
            </a:r>
          </a:p>
        </p:txBody>
      </p:sp>
    </p:spTree>
    <p:extLst>
      <p:ext uri="{BB962C8B-B14F-4D97-AF65-F5344CB8AC3E}">
        <p14:creationId xmlns:p14="http://schemas.microsoft.com/office/powerpoint/2010/main" val="4221596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ppt_x</p:attrName>
                                        </p:attrNameLst>
                                      </p:cBhvr>
                                      <p:tavLst>
                                        <p:tav tm="0">
                                          <p:val>
                                            <p:fltVal val="0.5"/>
                                          </p:val>
                                        </p:tav>
                                        <p:tav tm="100000">
                                          <p:val>
                                            <p:strVal val="#ppt_x"/>
                                          </p:val>
                                        </p:tav>
                                      </p:tavLst>
                                    </p:anim>
                                    <p:anim calcmode="lin" valueType="num">
                                      <p:cBhvr>
                                        <p:cTn id="10" dur="500" fill="hold"/>
                                        <p:tgtEl>
                                          <p:spTgt spid="8"/>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91453" cy="6858000"/>
          </a:xfrm>
          <a:prstGeom prst="rect">
            <a:avLst/>
          </a:prstGeom>
        </p:spPr>
      </p:pic>
      <p:sp>
        <p:nvSpPr>
          <p:cNvPr id="5" name="Rectangle 2"/>
          <p:cNvSpPr>
            <a:spLocks noChangeArrowheads="1"/>
          </p:cNvSpPr>
          <p:nvPr/>
        </p:nvSpPr>
        <p:spPr bwMode="auto">
          <a:xfrm>
            <a:off x="302137" y="2764639"/>
            <a:ext cx="11687175" cy="3970318"/>
          </a:xfrm>
          <a:prstGeom prst="rect">
            <a:avLst/>
          </a:prstGeom>
          <a:solidFill>
            <a:srgbClr val="002060">
              <a:alpha val="79999"/>
            </a:srgbClr>
          </a:solidFill>
          <a:ln w="34925" algn="ctr">
            <a:solidFill>
              <a:srgbClr val="FFCC99"/>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ar-EG" altLang="en-US" sz="2800" b="1" dirty="0">
                <a:solidFill>
                  <a:schemeClr val="bg1"/>
                </a:solidFill>
              </a:rPr>
              <a:t>و خرج من هناك و جاء الى وطنه و تبعه تلاميذه. و لما كان السبت ابتدا يعلم في المجمع و كثيرون اذ سمعوا بهتوا قائلين من اين لهذا هذه و ما هذه الحكمة التي اعطيت له حتى تجري على يديه قوات مثل هذه.</a:t>
            </a:r>
          </a:p>
          <a:p>
            <a:pPr algn="ctr" rtl="0">
              <a:spcBef>
                <a:spcPct val="0"/>
              </a:spcBef>
              <a:buFontTx/>
              <a:buNone/>
            </a:pPr>
            <a:r>
              <a:rPr lang="en-US" altLang="en-US" sz="2800" b="1" dirty="0">
                <a:solidFill>
                  <a:schemeClr val="bg1"/>
                </a:solidFill>
              </a:rPr>
              <a:t> Then He went out from there and came to His own country, and His disciples followed Him. And when the Sabbath had come, He began to teach in the synagogue. And many hearing [Him] were astonished, saying, "Where [did] this Man [get] these things? And what wisdom [is] this which is given to Him, that such mighty works are performed by His hands!.</a:t>
            </a:r>
          </a:p>
        </p:txBody>
      </p:sp>
      <p:sp>
        <p:nvSpPr>
          <p:cNvPr id="6" name="AutoShape 2"/>
          <p:cNvSpPr>
            <a:spLocks noChangeArrowheads="1"/>
          </p:cNvSpPr>
          <p:nvPr/>
        </p:nvSpPr>
        <p:spPr bwMode="auto">
          <a:xfrm>
            <a:off x="2816226" y="468671"/>
            <a:ext cx="7097713" cy="1328023"/>
          </a:xfrm>
          <a:prstGeom prst="roundRect">
            <a:avLst/>
          </a:prstGeom>
          <a:solidFill>
            <a:srgbClr val="C00000">
              <a:alpha val="79999"/>
            </a:srgbClr>
          </a:solidFill>
          <a:ln w="34925" algn="ctr">
            <a:solidFill>
              <a:srgbClr val="FFCC99"/>
            </a:solidFill>
            <a:round/>
            <a:headEnd/>
            <a:tailEnd/>
          </a:ln>
          <a:effectLst>
            <a:outerShdw dist="17961" dir="2700000" algn="ctr" rotWithShape="0">
              <a:schemeClr val="tx1">
                <a:alpha val="50000"/>
              </a:schemeClr>
            </a:outerShdw>
          </a:effectLst>
        </p:spPr>
        <p:txBody>
          <a:bodyPr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الناصرة والباب الضيق</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a:spcBef>
                <a:spcPct val="0"/>
              </a:spcBef>
              <a:buNone/>
            </a:pPr>
            <a:r>
              <a:rPr lang="en-US" altLang="en-US" sz="3600" b="1" dirty="0">
                <a:solidFill>
                  <a:schemeClr val="bg1"/>
                </a:solidFill>
              </a:rPr>
              <a:t>Nazareth and the Narrow Gate</a:t>
            </a:r>
            <a:endParaRPr lang="en-US" altLang="en-US"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30068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91453" cy="6858000"/>
          </a:xfrm>
          <a:prstGeom prst="rect">
            <a:avLst/>
          </a:prstGeom>
        </p:spPr>
      </p:pic>
      <p:sp>
        <p:nvSpPr>
          <p:cNvPr id="5" name="Rectangle 2"/>
          <p:cNvSpPr>
            <a:spLocks noChangeArrowheads="1"/>
          </p:cNvSpPr>
          <p:nvPr/>
        </p:nvSpPr>
        <p:spPr bwMode="auto">
          <a:xfrm>
            <a:off x="223556" y="3111846"/>
            <a:ext cx="11844337" cy="3539430"/>
          </a:xfrm>
          <a:prstGeom prst="rect">
            <a:avLst/>
          </a:prstGeom>
          <a:solidFill>
            <a:srgbClr val="002060">
              <a:alpha val="79999"/>
            </a:srgbClr>
          </a:solidFill>
          <a:ln w="34925" algn="ctr">
            <a:solidFill>
              <a:srgbClr val="FFCC99"/>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ar-EG" altLang="en-US" sz="2800" b="1" dirty="0">
                <a:solidFill>
                  <a:schemeClr val="bg1"/>
                </a:solidFill>
              </a:rPr>
              <a:t>اليس هذا هو النجار ابن مريم و اخو يعقوب و يوسي و يهوذا و سمعان اوليست اخواته ههنا عندنا فكانوا يعثرون به. فقال لهم يسوع ليس نبي بلا كرامة الا في وطنه و بين اقربائه و في بيته.</a:t>
            </a:r>
            <a:endParaRPr lang="en-US" altLang="en-US" sz="2800" b="1" dirty="0">
              <a:solidFill>
                <a:schemeClr val="bg1"/>
              </a:solidFill>
            </a:endParaRPr>
          </a:p>
          <a:p>
            <a:pPr algn="ctr">
              <a:spcBef>
                <a:spcPct val="0"/>
              </a:spcBef>
              <a:buFontTx/>
              <a:buNone/>
            </a:pPr>
            <a:r>
              <a:rPr lang="en-US" altLang="en-US" sz="2800" b="1" dirty="0">
                <a:solidFill>
                  <a:schemeClr val="bg1"/>
                </a:solidFill>
              </a:rPr>
              <a:t> </a:t>
            </a:r>
            <a:r>
              <a:rPr lang="ar-EG" altLang="en-US" sz="2800" b="1" dirty="0">
                <a:solidFill>
                  <a:schemeClr val="bg1"/>
                </a:solidFill>
              </a:rPr>
              <a:t>(مر 6 : 1 – 4)</a:t>
            </a:r>
          </a:p>
          <a:p>
            <a:pPr algn="ctr" rtl="0">
              <a:spcBef>
                <a:spcPct val="0"/>
              </a:spcBef>
              <a:buFontTx/>
              <a:buNone/>
            </a:pPr>
            <a:r>
              <a:rPr lang="en-US" altLang="en-US" sz="2800" b="1" dirty="0">
                <a:solidFill>
                  <a:schemeClr val="bg1"/>
                </a:solidFill>
              </a:rPr>
              <a:t>"Is this not the carpenter, the Son of Mary, and brother of James, </a:t>
            </a:r>
            <a:r>
              <a:rPr lang="en-US" altLang="en-US" sz="2800" b="1" dirty="0" err="1">
                <a:solidFill>
                  <a:schemeClr val="bg1"/>
                </a:solidFill>
              </a:rPr>
              <a:t>Joses</a:t>
            </a:r>
            <a:r>
              <a:rPr lang="en-US" altLang="en-US" sz="2800" b="1" dirty="0">
                <a:solidFill>
                  <a:schemeClr val="bg1"/>
                </a:solidFill>
              </a:rPr>
              <a:t>, Judas, and Simon? And are not His sisters here with us?" And they were offended at Him.  But Jesus said to them, "A prophet is not without honor except in his own country, among his own relatives, and in his own house". (Mark 6 : 1 – 4)</a:t>
            </a:r>
          </a:p>
        </p:txBody>
      </p:sp>
      <p:sp>
        <p:nvSpPr>
          <p:cNvPr id="4" name="AutoShape 2"/>
          <p:cNvSpPr>
            <a:spLocks noChangeArrowheads="1"/>
          </p:cNvSpPr>
          <p:nvPr/>
        </p:nvSpPr>
        <p:spPr bwMode="auto">
          <a:xfrm>
            <a:off x="2816226" y="468671"/>
            <a:ext cx="7097713" cy="1328023"/>
          </a:xfrm>
          <a:prstGeom prst="roundRect">
            <a:avLst/>
          </a:prstGeom>
          <a:solidFill>
            <a:srgbClr val="C00000">
              <a:alpha val="79999"/>
            </a:srgbClr>
          </a:solidFill>
          <a:ln w="34925" algn="ctr">
            <a:solidFill>
              <a:srgbClr val="FFCC99"/>
            </a:solidFill>
            <a:round/>
            <a:headEnd/>
            <a:tailEnd/>
          </a:ln>
          <a:effectLst>
            <a:outerShdw dist="17961" dir="2700000" algn="ctr" rotWithShape="0">
              <a:schemeClr val="tx1">
                <a:alpha val="50000"/>
              </a:schemeClr>
            </a:outerShdw>
          </a:effectLst>
        </p:spPr>
        <p:txBody>
          <a:bodyPr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الناصرة والباب الضيق</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a:spcBef>
                <a:spcPct val="0"/>
              </a:spcBef>
              <a:buNone/>
            </a:pPr>
            <a:r>
              <a:rPr lang="en-US" altLang="en-US" sz="3600" b="1" dirty="0">
                <a:solidFill>
                  <a:schemeClr val="bg1"/>
                </a:solidFill>
              </a:rPr>
              <a:t>Nazareth and the Narrow Gate</a:t>
            </a:r>
            <a:endParaRPr lang="en-US" altLang="en-US"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3471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91453" cy="6858000"/>
          </a:xfrm>
          <a:prstGeom prst="rect">
            <a:avLst/>
          </a:prstGeom>
        </p:spPr>
      </p:pic>
      <p:sp>
        <p:nvSpPr>
          <p:cNvPr id="5" name="Rectangle 2"/>
          <p:cNvSpPr>
            <a:spLocks noChangeArrowheads="1"/>
          </p:cNvSpPr>
          <p:nvPr/>
        </p:nvSpPr>
        <p:spPr bwMode="auto">
          <a:xfrm>
            <a:off x="214313" y="3534460"/>
            <a:ext cx="11977687" cy="3108543"/>
          </a:xfrm>
          <a:prstGeom prst="rect">
            <a:avLst/>
          </a:prstGeom>
          <a:solidFill>
            <a:srgbClr val="333399">
              <a:alpha val="79999"/>
            </a:srgbClr>
          </a:solidFill>
          <a:ln w="34925" algn="ctr">
            <a:solidFill>
              <a:srgbClr val="FFCC99"/>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ar-EG" altLang="en-US" sz="2800" b="1">
                <a:solidFill>
                  <a:schemeClr val="bg1"/>
                </a:solidFill>
              </a:rPr>
              <a:t>فاجاب و قال للقائل له من هي امي و من هم اخوتي  ثم مد يده نحو تلاميذه و قال ها امي و اخوتي. لان من يصنع مشيئة ابي الذي في السماوات هو اخي و اختي و امي  (مت  12 :  48 ـ 50)</a:t>
            </a:r>
          </a:p>
          <a:p>
            <a:pPr algn="ctr" rtl="0">
              <a:spcBef>
                <a:spcPct val="0"/>
              </a:spcBef>
              <a:buFontTx/>
              <a:buNone/>
            </a:pPr>
            <a:r>
              <a:rPr lang="en-US" altLang="en-US" sz="2800" b="1">
                <a:solidFill>
                  <a:schemeClr val="bg1"/>
                </a:solidFill>
              </a:rPr>
              <a:t>But He answered and said to the one who told Him, "Who is My mother and who are My brothers? And He stretched out His hand toward His disciples and said, "Here are My mother and My brothers!. "For whoever does the will of My Father in heaven is My brother and sister and mother" (Mat  12 :  48 - 50)</a:t>
            </a:r>
          </a:p>
        </p:txBody>
      </p:sp>
      <p:sp>
        <p:nvSpPr>
          <p:cNvPr id="4" name="AutoShape 2"/>
          <p:cNvSpPr>
            <a:spLocks noChangeArrowheads="1"/>
          </p:cNvSpPr>
          <p:nvPr/>
        </p:nvSpPr>
        <p:spPr bwMode="auto">
          <a:xfrm>
            <a:off x="2816226" y="468671"/>
            <a:ext cx="7097713" cy="1328023"/>
          </a:xfrm>
          <a:prstGeom prst="roundRect">
            <a:avLst/>
          </a:prstGeom>
          <a:solidFill>
            <a:srgbClr val="C00000">
              <a:alpha val="79999"/>
            </a:srgbClr>
          </a:solidFill>
          <a:ln w="34925" algn="ctr">
            <a:solidFill>
              <a:srgbClr val="FFCC99"/>
            </a:solidFill>
            <a:round/>
            <a:headEnd/>
            <a:tailEnd/>
          </a:ln>
          <a:effectLst>
            <a:outerShdw dist="17961" dir="2700000" algn="ctr" rotWithShape="0">
              <a:schemeClr val="tx1">
                <a:alpha val="50000"/>
              </a:schemeClr>
            </a:outerShdw>
          </a:effectLst>
        </p:spPr>
        <p:txBody>
          <a:bodyPr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الناصرة والباب الضيق</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a:spcBef>
                <a:spcPct val="0"/>
              </a:spcBef>
              <a:buNone/>
            </a:pPr>
            <a:r>
              <a:rPr lang="en-US" altLang="en-US" sz="3600" b="1" dirty="0">
                <a:solidFill>
                  <a:schemeClr val="bg1"/>
                </a:solidFill>
              </a:rPr>
              <a:t>Nazareth and the Narrow Gate</a:t>
            </a:r>
            <a:endParaRPr lang="en-US" altLang="en-US"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0563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2">
            <a:extLst>
              <a:ext uri="{FF2B5EF4-FFF2-40B4-BE49-F238E27FC236}">
                <a16:creationId xmlns:a16="http://schemas.microsoft.com/office/drawing/2014/main" id="{E8272F05-4434-4298-99C2-5FA50A9F8D89}"/>
              </a:ext>
            </a:extLst>
          </p:cNvPr>
          <p:cNvSpPr>
            <a:spLocks noChangeArrowheads="1"/>
          </p:cNvSpPr>
          <p:nvPr/>
        </p:nvSpPr>
        <p:spPr bwMode="auto">
          <a:xfrm>
            <a:off x="123825" y="3089397"/>
            <a:ext cx="11944350" cy="3625608"/>
          </a:xfrm>
          <a:prstGeom prst="rect">
            <a:avLst/>
          </a:prstGeom>
          <a:solidFill>
            <a:srgbClr val="002060">
              <a:alpha val="79999"/>
            </a:srgbClr>
          </a:solidFill>
          <a:ln w="34925" algn="ctr">
            <a:solidFill>
              <a:srgbClr val="FFCC99"/>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defRPr/>
            </a:pPr>
            <a:r>
              <a:rPr lang="ar-SA"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عندما نظرت الوالدة الحمل والراعي مخلص العالم، على الصليب معلقاً، قالت وهى باكية: أما العالم فيفرح لقبوله الخلاص، وأما أحشائى فَتَلْتهبُ عند نظرى إلى صَلَبُوتِك الذى أنت صابر عليه، من أجل الكل، ياابنى وإلهى.</a:t>
            </a:r>
            <a:r>
              <a:rPr lang="ar-SA" sz="2800" b="1" dirty="0">
                <a:solidFill>
                  <a:schemeClr val="bg1"/>
                </a:solidFill>
                <a:effectLst>
                  <a:outerShdw blurRad="38100" dist="38100" dir="2700000" algn="tl">
                    <a:srgbClr val="000000">
                      <a:alpha val="43137"/>
                    </a:srgbClr>
                  </a:outerShdw>
                </a:effectLst>
              </a:rPr>
              <a:t> </a:t>
            </a:r>
            <a:r>
              <a:rPr lang="ar-EG" sz="2800" b="1" dirty="0">
                <a:solidFill>
                  <a:schemeClr val="bg1"/>
                </a:solidFill>
                <a:effectLst>
                  <a:outerShdw blurRad="38100" dist="38100" dir="2700000" algn="tl">
                    <a:srgbClr val="000000">
                      <a:alpha val="43137"/>
                    </a:srgbClr>
                  </a:outerShdw>
                </a:effectLst>
              </a:rPr>
              <a:t>(من قطع صلاة الساعة التاسعة بالأجبية)</a:t>
            </a:r>
          </a:p>
          <a:p>
            <a:pPr algn="ctr" eaLnBrk="1" hangingPunct="1">
              <a:buFontTx/>
              <a:buNone/>
              <a:defRPr/>
            </a:pPr>
            <a:r>
              <a:rPr lang="en-US" altLang="ar-EG" sz="2800" b="1" dirty="0">
                <a:solidFill>
                  <a:schemeClr val="bg1"/>
                </a:solidFill>
              </a:rPr>
              <a:t>When the mother saw the Lamb and Shepherd, the Savior of the world, hung on the Cross, she said while weeping, “The world rejoices in receiving salvation, while my heart burns as I look at Your crucifixion which You are enduring for the sake of all, my Son and my God.</a:t>
            </a:r>
            <a:endParaRPr lang="en-US" altLang="en-US" sz="2800" b="1" dirty="0">
              <a:solidFill>
                <a:schemeClr val="bg1"/>
              </a:solidFill>
            </a:endParaRPr>
          </a:p>
        </p:txBody>
      </p:sp>
      <p:sp>
        <p:nvSpPr>
          <p:cNvPr id="7" name="AutoShape 2"/>
          <p:cNvSpPr>
            <a:spLocks noChangeArrowheads="1"/>
          </p:cNvSpPr>
          <p:nvPr/>
        </p:nvSpPr>
        <p:spPr bwMode="auto">
          <a:xfrm>
            <a:off x="8123236" y="56713"/>
            <a:ext cx="3944939" cy="1736646"/>
          </a:xfrm>
          <a:prstGeom prst="roundRect">
            <a:avLst/>
          </a:prstGeom>
          <a:solidFill>
            <a:srgbClr val="C00000">
              <a:alpha val="79999"/>
            </a:srgbClr>
          </a:solidFill>
          <a:ln w="34925" algn="ctr">
            <a:solidFill>
              <a:srgbClr val="FFCC99"/>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ar-EG" altLang="en-US" b="1" dirty="0">
                <a:solidFill>
                  <a:schemeClr val="bg1"/>
                </a:solidFill>
                <a:latin typeface="Times New Roman" panose="02020603050405020304" pitchFamily="18" charset="0"/>
                <a:cs typeface="Times New Roman" panose="02020603050405020304" pitchFamily="18" charset="0"/>
              </a:rPr>
              <a:t>الصليب والباب الضيق</a:t>
            </a:r>
            <a:endParaRPr lang="en-US" altLang="en-US" b="1" dirty="0">
              <a:solidFill>
                <a:schemeClr val="bg1"/>
              </a:solidFill>
              <a:latin typeface="Times New Roman" panose="02020603050405020304" pitchFamily="18" charset="0"/>
              <a:cs typeface="Times New Roman" panose="02020603050405020304" pitchFamily="18" charset="0"/>
            </a:endParaRPr>
          </a:p>
          <a:p>
            <a:pPr algn="ctr">
              <a:spcBef>
                <a:spcPct val="0"/>
              </a:spcBef>
              <a:buNone/>
            </a:pPr>
            <a:r>
              <a:rPr lang="en-US" altLang="en-US" b="1" dirty="0">
                <a:solidFill>
                  <a:schemeClr val="bg1"/>
                </a:solidFill>
              </a:rPr>
              <a:t>The Cross and the Narrow Gate</a:t>
            </a:r>
            <a:endParaRPr lang="en-US" altLang="en-US"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5303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ppt_x</p:attrName>
                                        </p:attrNameLst>
                                      </p:cBhvr>
                                      <p:tavLst>
                                        <p:tav tm="0">
                                          <p:val>
                                            <p:fltVal val="0.5"/>
                                          </p:val>
                                        </p:tav>
                                        <p:tav tm="100000">
                                          <p:val>
                                            <p:strVal val="#ppt_x"/>
                                          </p:val>
                                        </p:tav>
                                      </p:tavLst>
                                    </p:anim>
                                    <p:anim calcmode="lin" valueType="num">
                                      <p:cBhvr>
                                        <p:cTn id="10"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2"/>
          <p:cNvSpPr>
            <a:spLocks noChangeArrowheads="1"/>
          </p:cNvSpPr>
          <p:nvPr/>
        </p:nvSpPr>
        <p:spPr bwMode="auto">
          <a:xfrm>
            <a:off x="521494" y="3972527"/>
            <a:ext cx="11149012" cy="2751522"/>
          </a:xfrm>
          <a:prstGeom prst="rect">
            <a:avLst/>
          </a:prstGeom>
          <a:solidFill>
            <a:srgbClr val="002060">
              <a:alpha val="79999"/>
            </a:srgbClr>
          </a:solidFill>
          <a:ln w="34925" algn="ctr">
            <a:solidFill>
              <a:srgbClr val="FFCC99"/>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FontTx/>
              <a:buNone/>
            </a:pPr>
            <a:r>
              <a:rPr lang="ar-EG" altLang="en-US" b="1" dirty="0">
                <a:solidFill>
                  <a:schemeClr val="bg1"/>
                </a:solidFill>
              </a:rPr>
              <a:t>فلما راى يسوع امه و التلميذ الذي كان يحبه واقفا قال لامه يا امراة هوذا ابنك </a:t>
            </a:r>
          </a:p>
          <a:p>
            <a:pPr algn="ctr">
              <a:buFontTx/>
              <a:buNone/>
            </a:pPr>
            <a:r>
              <a:rPr lang="ar-EG" altLang="en-US" b="1" dirty="0">
                <a:solidFill>
                  <a:schemeClr val="bg1"/>
                </a:solidFill>
              </a:rPr>
              <a:t>(يو  19 :  26)</a:t>
            </a:r>
          </a:p>
          <a:p>
            <a:pPr algn="ctr" rtl="0">
              <a:buFontTx/>
              <a:buNone/>
            </a:pPr>
            <a:r>
              <a:rPr lang="en-US" altLang="en-US" b="1" dirty="0">
                <a:solidFill>
                  <a:schemeClr val="bg1"/>
                </a:solidFill>
              </a:rPr>
              <a:t>“When Jesus therefore saw His mother, and the disciple whom He loved standing by, He said to His mother, "Woman, behold your son!" (Joh  19 :  26)</a:t>
            </a:r>
          </a:p>
        </p:txBody>
      </p:sp>
      <p:sp>
        <p:nvSpPr>
          <p:cNvPr id="9" name="AutoShape 2"/>
          <p:cNvSpPr>
            <a:spLocks noChangeArrowheads="1"/>
          </p:cNvSpPr>
          <p:nvPr/>
        </p:nvSpPr>
        <p:spPr bwMode="auto">
          <a:xfrm>
            <a:off x="8123236" y="56713"/>
            <a:ext cx="3944939" cy="1736646"/>
          </a:xfrm>
          <a:prstGeom prst="roundRect">
            <a:avLst/>
          </a:prstGeom>
          <a:solidFill>
            <a:srgbClr val="C00000">
              <a:alpha val="79999"/>
            </a:srgbClr>
          </a:solidFill>
          <a:ln w="34925" algn="ctr">
            <a:solidFill>
              <a:srgbClr val="FFCC99"/>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ar-EG" altLang="en-US" b="1" dirty="0">
                <a:solidFill>
                  <a:schemeClr val="bg1"/>
                </a:solidFill>
                <a:latin typeface="Times New Roman" panose="02020603050405020304" pitchFamily="18" charset="0"/>
                <a:cs typeface="Times New Roman" panose="02020603050405020304" pitchFamily="18" charset="0"/>
              </a:rPr>
              <a:t>الصليب والباب الضيق</a:t>
            </a:r>
            <a:endParaRPr lang="en-US" altLang="en-US" b="1" dirty="0">
              <a:solidFill>
                <a:schemeClr val="bg1"/>
              </a:solidFill>
              <a:latin typeface="Times New Roman" panose="02020603050405020304" pitchFamily="18" charset="0"/>
              <a:cs typeface="Times New Roman" panose="02020603050405020304" pitchFamily="18" charset="0"/>
            </a:endParaRPr>
          </a:p>
          <a:p>
            <a:pPr algn="ctr">
              <a:spcBef>
                <a:spcPct val="0"/>
              </a:spcBef>
              <a:buNone/>
            </a:pPr>
            <a:r>
              <a:rPr lang="en-US" altLang="en-US" b="1" dirty="0">
                <a:solidFill>
                  <a:schemeClr val="bg1"/>
                </a:solidFill>
              </a:rPr>
              <a:t>The Cross and the Narrow Gate</a:t>
            </a:r>
            <a:endParaRPr lang="en-US" altLang="en-US"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0690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2"/>
          <p:cNvSpPr>
            <a:spLocks noChangeArrowheads="1"/>
          </p:cNvSpPr>
          <p:nvPr/>
        </p:nvSpPr>
        <p:spPr bwMode="auto">
          <a:xfrm>
            <a:off x="188119" y="4836520"/>
            <a:ext cx="11815762" cy="1902059"/>
          </a:xfrm>
          <a:prstGeom prst="rect">
            <a:avLst/>
          </a:prstGeom>
          <a:solidFill>
            <a:srgbClr val="002060">
              <a:alpha val="79999"/>
            </a:srgbClr>
          </a:solidFill>
          <a:ln w="34925" algn="ctr">
            <a:solidFill>
              <a:srgbClr val="FFCC99"/>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FontTx/>
              <a:buNone/>
            </a:pPr>
            <a:r>
              <a:rPr lang="ar-EG" altLang="en-US" sz="2800" b="1">
                <a:solidFill>
                  <a:schemeClr val="bg1"/>
                </a:solidFill>
              </a:rPr>
              <a:t>و هو مجروح لاجل معاصينا مسحوق لاجل اثامنا تاديب سلامنا عليه و بحبره شفينا (اش  53 :  5)</a:t>
            </a:r>
          </a:p>
          <a:p>
            <a:pPr algn="ctr">
              <a:buFontTx/>
              <a:buNone/>
            </a:pPr>
            <a:r>
              <a:rPr lang="en-US" altLang="en-US" sz="2800" b="1">
                <a:solidFill>
                  <a:schemeClr val="bg1"/>
                </a:solidFill>
              </a:rPr>
              <a:t>But He [was] wounded for our transgressions, [He was] bruised for our iniquities; The chastisement for our peace [was] upon Him, And by His stripes we are healed (Isa  53 :  5)</a:t>
            </a:r>
          </a:p>
        </p:txBody>
      </p:sp>
      <p:sp>
        <p:nvSpPr>
          <p:cNvPr id="7" name="AutoShape 2"/>
          <p:cNvSpPr>
            <a:spLocks noChangeArrowheads="1"/>
          </p:cNvSpPr>
          <p:nvPr/>
        </p:nvSpPr>
        <p:spPr bwMode="auto">
          <a:xfrm>
            <a:off x="8123236" y="56713"/>
            <a:ext cx="3944939" cy="1736646"/>
          </a:xfrm>
          <a:prstGeom prst="roundRect">
            <a:avLst/>
          </a:prstGeom>
          <a:solidFill>
            <a:srgbClr val="C00000">
              <a:alpha val="79999"/>
            </a:srgbClr>
          </a:solidFill>
          <a:ln w="34925" algn="ctr">
            <a:solidFill>
              <a:srgbClr val="FFCC99"/>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ar-EG" altLang="en-US" b="1" dirty="0">
                <a:solidFill>
                  <a:schemeClr val="bg1"/>
                </a:solidFill>
                <a:latin typeface="Times New Roman" panose="02020603050405020304" pitchFamily="18" charset="0"/>
                <a:cs typeface="Times New Roman" panose="02020603050405020304" pitchFamily="18" charset="0"/>
              </a:rPr>
              <a:t>الصليب والباب الضيق</a:t>
            </a:r>
            <a:endParaRPr lang="en-US" altLang="en-US" b="1" dirty="0">
              <a:solidFill>
                <a:schemeClr val="bg1"/>
              </a:solidFill>
              <a:latin typeface="Times New Roman" panose="02020603050405020304" pitchFamily="18" charset="0"/>
              <a:cs typeface="Times New Roman" panose="02020603050405020304" pitchFamily="18" charset="0"/>
            </a:endParaRPr>
          </a:p>
          <a:p>
            <a:pPr algn="ctr">
              <a:spcBef>
                <a:spcPct val="0"/>
              </a:spcBef>
              <a:buNone/>
            </a:pPr>
            <a:r>
              <a:rPr lang="en-US" altLang="en-US" b="1" dirty="0">
                <a:solidFill>
                  <a:schemeClr val="bg1"/>
                </a:solidFill>
              </a:rPr>
              <a:t>The Cross and the Narrow Gate</a:t>
            </a:r>
            <a:endParaRPr lang="en-US" altLang="en-US"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0492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AutoShape 2"/>
          <p:cNvSpPr>
            <a:spLocks noChangeArrowheads="1"/>
          </p:cNvSpPr>
          <p:nvPr/>
        </p:nvSpPr>
        <p:spPr bwMode="auto">
          <a:xfrm>
            <a:off x="1646238" y="340082"/>
            <a:ext cx="8899526" cy="1328023"/>
          </a:xfrm>
          <a:prstGeom prst="roundRect">
            <a:avLst/>
          </a:prstGeom>
          <a:solidFill>
            <a:srgbClr val="C00000">
              <a:alpha val="79999"/>
            </a:srgbClr>
          </a:solidFill>
          <a:ln w="34925" algn="ctr">
            <a:solidFill>
              <a:srgbClr val="FFCC99"/>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من بعد الصعود والباب ضيق</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3600" b="1" dirty="0">
                <a:solidFill>
                  <a:schemeClr val="bg1"/>
                </a:solidFill>
                <a:latin typeface="Times New Roman" panose="02020603050405020304" pitchFamily="18" charset="0"/>
                <a:cs typeface="Times New Roman" panose="02020603050405020304" pitchFamily="18" charset="0"/>
              </a:rPr>
              <a:t>After Ascension and the Narrow Gate</a:t>
            </a:r>
          </a:p>
        </p:txBody>
      </p:sp>
      <p:sp>
        <p:nvSpPr>
          <p:cNvPr id="4" name="Rectangle 2"/>
          <p:cNvSpPr>
            <a:spLocks noChangeArrowheads="1"/>
          </p:cNvSpPr>
          <p:nvPr/>
        </p:nvSpPr>
        <p:spPr bwMode="auto">
          <a:xfrm>
            <a:off x="159543" y="4084478"/>
            <a:ext cx="11872913" cy="2653034"/>
          </a:xfrm>
          <a:prstGeom prst="rect">
            <a:avLst/>
          </a:prstGeom>
          <a:solidFill>
            <a:schemeClr val="tx1">
              <a:alpha val="79999"/>
            </a:schemeClr>
          </a:solidFill>
          <a:ln w="34925" algn="ctr">
            <a:solidFill>
              <a:srgbClr val="FFCC99"/>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FontTx/>
              <a:buNone/>
            </a:pPr>
            <a:r>
              <a:rPr lang="ar-EG" altLang="en-US" b="1" dirty="0">
                <a:solidFill>
                  <a:schemeClr val="bg1"/>
                </a:solidFill>
              </a:rPr>
              <a:t>هؤلاء كلهم كانوا يواظبون بنفس واحدة على الصلاة و الطلبة مع النساء و مريم ام يسوع و مع اخوته.(أع 1 : 14)</a:t>
            </a:r>
          </a:p>
          <a:p>
            <a:pPr algn="ctr" rtl="0">
              <a:buFontTx/>
              <a:buNone/>
            </a:pPr>
            <a:r>
              <a:rPr lang="en-US" altLang="en-US" b="1" dirty="0">
                <a:solidFill>
                  <a:schemeClr val="bg1"/>
                </a:solidFill>
              </a:rPr>
              <a:t>These all continued with one accord in prayer and supplication, with the women and Mary the mother of Jesus, and with His brothers.(Acts 1 : 14)</a:t>
            </a:r>
          </a:p>
        </p:txBody>
      </p:sp>
    </p:spTree>
    <p:extLst>
      <p:ext uri="{BB962C8B-B14F-4D97-AF65-F5344CB8AC3E}">
        <p14:creationId xmlns:p14="http://schemas.microsoft.com/office/powerpoint/2010/main" val="3012524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ppt_x</p:attrName>
                                        </p:attrNameLst>
                                      </p:cBhvr>
                                      <p:tavLst>
                                        <p:tav tm="0">
                                          <p:val>
                                            <p:fltVal val="0.5"/>
                                          </p:val>
                                        </p:tav>
                                        <p:tav tm="100000">
                                          <p:val>
                                            <p:strVal val="#ppt_x"/>
                                          </p:val>
                                        </p:tav>
                                      </p:tavLst>
                                    </p:anim>
                                    <p:anim calcmode="lin" valueType="num">
                                      <p:cBhvr>
                                        <p:cTn id="10" dur="500" fill="hold"/>
                                        <p:tgtEl>
                                          <p:spTgt spid="8"/>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153" name="AutoShape 9"/>
          <p:cNvSpPr>
            <a:spLocks noChangeArrowheads="1"/>
          </p:cNvSpPr>
          <p:nvPr/>
        </p:nvSpPr>
        <p:spPr bwMode="auto">
          <a:xfrm>
            <a:off x="1280318" y="3219331"/>
            <a:ext cx="9631364" cy="2009894"/>
          </a:xfrm>
          <a:prstGeom prst="wave">
            <a:avLst>
              <a:gd name="adj1" fmla="val 5519"/>
              <a:gd name="adj2" fmla="val 3426"/>
            </a:avLst>
          </a:prstGeom>
          <a:solidFill>
            <a:srgbClr val="993366">
              <a:alpha val="79999"/>
            </a:srgbClr>
          </a:solidFill>
          <a:ln w="34925" algn="ctr">
            <a:solidFill>
              <a:srgbClr val="FFCC99"/>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EG" altLang="fr-FR" b="1" dirty="0">
                <a:solidFill>
                  <a:schemeClr val="bg1"/>
                </a:solidFill>
                <a:latin typeface="Times New Roman" panose="02020603050405020304" pitchFamily="18" charset="0"/>
                <a:cs typeface="Times New Roman" panose="02020603050405020304" pitchFamily="18" charset="0"/>
              </a:rPr>
              <a:t>آلام الكنيسة وآلام أمنا العذراء</a:t>
            </a:r>
            <a:endParaRPr lang="en-US" altLang="fr-FR" b="1" dirty="0">
              <a:solidFill>
                <a:schemeClr val="bg1"/>
              </a:solidFill>
              <a:latin typeface="Times New Roman" panose="02020603050405020304" pitchFamily="18" charset="0"/>
              <a:cs typeface="Times New Roman" panose="02020603050405020304" pitchFamily="18" charset="0"/>
            </a:endParaRPr>
          </a:p>
          <a:p>
            <a:pPr algn="ctr">
              <a:spcBef>
                <a:spcPct val="0"/>
              </a:spcBef>
              <a:buNone/>
            </a:pPr>
            <a:r>
              <a:rPr lang="en-GB" b="1" dirty="0">
                <a:solidFill>
                  <a:schemeClr val="bg1"/>
                </a:solidFill>
              </a:rPr>
              <a:t>The pain of the Church and the pain of our Mother Virgin Mary</a:t>
            </a:r>
            <a:endParaRPr lang="en-US" altLang="fr-FR" b="1" dirty="0">
              <a:solidFill>
                <a:schemeClr val="bg1"/>
              </a:solidFill>
              <a:latin typeface="Times New Roman" panose="02020603050405020304" pitchFamily="18" charset="0"/>
              <a:cs typeface="Times New Roman" panose="02020603050405020304" pitchFamily="18" charset="0"/>
            </a:endParaRPr>
          </a:p>
        </p:txBody>
      </p:sp>
      <p:sp>
        <p:nvSpPr>
          <p:cNvPr id="10" name="AutoShape 11"/>
          <p:cNvSpPr>
            <a:spLocks noChangeArrowheads="1"/>
          </p:cNvSpPr>
          <p:nvPr/>
        </p:nvSpPr>
        <p:spPr bwMode="auto">
          <a:xfrm>
            <a:off x="7040563" y="5229225"/>
            <a:ext cx="4568825" cy="1379339"/>
          </a:xfrm>
          <a:prstGeom prst="wave">
            <a:avLst>
              <a:gd name="adj1" fmla="val 5519"/>
              <a:gd name="adj2" fmla="val 3426"/>
            </a:avLst>
          </a:prstGeom>
          <a:solidFill>
            <a:srgbClr val="002060">
              <a:alpha val="79999"/>
            </a:srgbClr>
          </a:solidFill>
          <a:ln w="34925" algn="ctr">
            <a:solidFill>
              <a:srgbClr val="FFCCFF"/>
            </a:solidFill>
            <a:round/>
            <a:headEnd/>
            <a:tailEnd/>
          </a:ln>
          <a:effectLst>
            <a:outerShdw dist="35921" dir="2700000" algn="ctr" rotWithShape="0">
              <a:schemeClr val="tx1">
                <a:alpha val="50000"/>
              </a:schemeClr>
            </a:outerShdw>
          </a:effectLst>
        </p:spPr>
        <p:txBody>
          <a:bodyPr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EG" altLang="fr-FR" b="1" dirty="0">
                <a:solidFill>
                  <a:schemeClr val="bg1"/>
                </a:solidFill>
                <a:latin typeface="Times New Roman" panose="02020603050405020304" pitchFamily="18" charset="0"/>
                <a:cs typeface="Times New Roman" panose="02020603050405020304" pitchFamily="18" charset="0"/>
              </a:rPr>
              <a:t>حالة الحديد</a:t>
            </a:r>
            <a:endParaRPr lang="en-US" altLang="fr-FR"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fr-FR" b="1" dirty="0">
                <a:solidFill>
                  <a:schemeClr val="bg1"/>
                </a:solidFill>
                <a:latin typeface="Times New Roman" panose="02020603050405020304" pitchFamily="18" charset="0"/>
                <a:cs typeface="Times New Roman" panose="02020603050405020304" pitchFamily="18" charset="0"/>
              </a:rPr>
              <a:t>Melting the Iron </a:t>
            </a:r>
          </a:p>
        </p:txBody>
      </p:sp>
      <p:sp>
        <p:nvSpPr>
          <p:cNvPr id="6" name="AutoShape 11"/>
          <p:cNvSpPr>
            <a:spLocks noChangeArrowheads="1"/>
          </p:cNvSpPr>
          <p:nvPr/>
        </p:nvSpPr>
        <p:spPr bwMode="auto">
          <a:xfrm>
            <a:off x="457201" y="5229226"/>
            <a:ext cx="2794000" cy="1379339"/>
          </a:xfrm>
          <a:prstGeom prst="wave">
            <a:avLst>
              <a:gd name="adj1" fmla="val 5519"/>
              <a:gd name="adj2" fmla="val 3426"/>
            </a:avLst>
          </a:prstGeom>
          <a:solidFill>
            <a:schemeClr val="tx1">
              <a:alpha val="79999"/>
            </a:schemeClr>
          </a:solidFill>
          <a:ln w="34925" algn="ctr">
            <a:solidFill>
              <a:srgbClr val="FFF4CD"/>
            </a:solidFill>
            <a:round/>
            <a:headEnd/>
            <a:tailEnd/>
          </a:ln>
          <a:effectLst>
            <a:outerShdw dist="17961" dir="2700000" algn="ctr" rotWithShape="0">
              <a:schemeClr val="tx1">
                <a:alpha val="50000"/>
              </a:schemeClr>
            </a:outerShdw>
          </a:effectLst>
        </p:spPr>
        <p:txBody>
          <a:bodyPr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EG" altLang="fr-FR" b="1" dirty="0">
                <a:solidFill>
                  <a:schemeClr val="bg1"/>
                </a:solidFill>
                <a:latin typeface="Times New Roman" panose="02020603050405020304" pitchFamily="18" charset="0"/>
                <a:cs typeface="Times New Roman" panose="02020603050405020304" pitchFamily="18" charset="0"/>
              </a:rPr>
              <a:t>نياحتها</a:t>
            </a:r>
            <a:endParaRPr lang="en-US" altLang="fr-FR"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fr-FR" b="1" dirty="0">
                <a:solidFill>
                  <a:schemeClr val="bg1"/>
                </a:solidFill>
                <a:latin typeface="Times New Roman" panose="02020603050405020304" pitchFamily="18" charset="0"/>
                <a:cs typeface="Times New Roman" panose="02020603050405020304" pitchFamily="18" charset="0"/>
              </a:rPr>
              <a:t>Her Death</a:t>
            </a:r>
          </a:p>
        </p:txBody>
      </p:sp>
      <p:sp>
        <p:nvSpPr>
          <p:cNvPr id="7" name="AutoShape 2"/>
          <p:cNvSpPr>
            <a:spLocks noChangeArrowheads="1"/>
          </p:cNvSpPr>
          <p:nvPr/>
        </p:nvSpPr>
        <p:spPr bwMode="auto">
          <a:xfrm>
            <a:off x="1646238" y="340082"/>
            <a:ext cx="8899526" cy="1328023"/>
          </a:xfrm>
          <a:prstGeom prst="roundRect">
            <a:avLst/>
          </a:prstGeom>
          <a:solidFill>
            <a:srgbClr val="C00000">
              <a:alpha val="79999"/>
            </a:srgbClr>
          </a:solidFill>
          <a:ln w="34925" algn="ctr">
            <a:solidFill>
              <a:srgbClr val="FFCC99"/>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من بعد الصعود والباب ضيق</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3600" b="1" dirty="0">
                <a:solidFill>
                  <a:schemeClr val="bg1"/>
                </a:solidFill>
                <a:latin typeface="Times New Roman" panose="02020603050405020304" pitchFamily="18" charset="0"/>
                <a:cs typeface="Times New Roman" panose="02020603050405020304" pitchFamily="18" charset="0"/>
              </a:rPr>
              <a:t>After Ascension and the Narrow Gate</a:t>
            </a:r>
          </a:p>
        </p:txBody>
      </p:sp>
    </p:spTree>
    <p:extLst>
      <p:ext uri="{BB962C8B-B14F-4D97-AF65-F5344CB8AC3E}">
        <p14:creationId xmlns:p14="http://schemas.microsoft.com/office/powerpoint/2010/main" val="11621663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6153"/>
                                        </p:tgtEl>
                                        <p:attrNameLst>
                                          <p:attrName>style.visibility</p:attrName>
                                        </p:attrNameLst>
                                      </p:cBhvr>
                                      <p:to>
                                        <p:strVal val="visible"/>
                                      </p:to>
                                    </p:set>
                                    <p:anim calcmode="lin" valueType="num">
                                      <p:cBhvr>
                                        <p:cTn id="7" dur="500" fill="hold"/>
                                        <p:tgtEl>
                                          <p:spTgt spid="6153"/>
                                        </p:tgtEl>
                                        <p:attrNameLst>
                                          <p:attrName>ppt_w</p:attrName>
                                        </p:attrNameLst>
                                      </p:cBhvr>
                                      <p:tavLst>
                                        <p:tav tm="0">
                                          <p:val>
                                            <p:fltVal val="0"/>
                                          </p:val>
                                        </p:tav>
                                        <p:tav tm="100000">
                                          <p:val>
                                            <p:strVal val="#ppt_w"/>
                                          </p:val>
                                        </p:tav>
                                      </p:tavLst>
                                    </p:anim>
                                    <p:anim calcmode="lin" valueType="num">
                                      <p:cBhvr>
                                        <p:cTn id="8" dur="500" fill="hold"/>
                                        <p:tgtEl>
                                          <p:spTgt spid="6153"/>
                                        </p:tgtEl>
                                        <p:attrNameLst>
                                          <p:attrName>ppt_h</p:attrName>
                                        </p:attrNameLst>
                                      </p:cBhvr>
                                      <p:tavLst>
                                        <p:tav tm="0">
                                          <p:val>
                                            <p:fltVal val="0"/>
                                          </p:val>
                                        </p:tav>
                                        <p:tav tm="100000">
                                          <p:val>
                                            <p:strVal val="#ppt_h"/>
                                          </p:val>
                                        </p:tav>
                                      </p:tavLst>
                                    </p:anim>
                                    <p:anim calcmode="lin" valueType="num">
                                      <p:cBhvr>
                                        <p:cTn id="9" dur="500" fill="hold"/>
                                        <p:tgtEl>
                                          <p:spTgt spid="6153"/>
                                        </p:tgtEl>
                                        <p:attrNameLst>
                                          <p:attrName>ppt_x</p:attrName>
                                        </p:attrNameLst>
                                      </p:cBhvr>
                                      <p:tavLst>
                                        <p:tav tm="0">
                                          <p:val>
                                            <p:fltVal val="0.5"/>
                                          </p:val>
                                        </p:tav>
                                        <p:tav tm="100000">
                                          <p:val>
                                            <p:strVal val="#ppt_x"/>
                                          </p:val>
                                        </p:tav>
                                      </p:tavLst>
                                    </p:anim>
                                    <p:anim calcmode="lin" valueType="num">
                                      <p:cBhvr>
                                        <p:cTn id="10" dur="500" fill="hold"/>
                                        <p:tgtEl>
                                          <p:spTgt spid="6153"/>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 calcmode="lin" valueType="num">
                                      <p:cBhvr>
                                        <p:cTn id="17" dur="500" fill="hold"/>
                                        <p:tgtEl>
                                          <p:spTgt spid="10"/>
                                        </p:tgtEl>
                                        <p:attrNameLst>
                                          <p:attrName>ppt_x</p:attrName>
                                        </p:attrNameLst>
                                      </p:cBhvr>
                                      <p:tavLst>
                                        <p:tav tm="0">
                                          <p:val>
                                            <p:fltVal val="0.5"/>
                                          </p:val>
                                        </p:tav>
                                        <p:tav tm="100000">
                                          <p:val>
                                            <p:strVal val="#ppt_x"/>
                                          </p:val>
                                        </p:tav>
                                      </p:tavLst>
                                    </p:anim>
                                    <p:anim calcmode="lin" valueType="num">
                                      <p:cBhvr>
                                        <p:cTn id="18"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 calcmode="lin" valueType="num">
                                      <p:cBhvr>
                                        <p:cTn id="25" dur="500" fill="hold"/>
                                        <p:tgtEl>
                                          <p:spTgt spid="6"/>
                                        </p:tgtEl>
                                        <p:attrNameLst>
                                          <p:attrName>ppt_x</p:attrName>
                                        </p:attrNameLst>
                                      </p:cBhvr>
                                      <p:tavLst>
                                        <p:tav tm="0">
                                          <p:val>
                                            <p:fltVal val="0.5"/>
                                          </p:val>
                                        </p:tav>
                                        <p:tav tm="100000">
                                          <p:val>
                                            <p:strVal val="#ppt_x"/>
                                          </p:val>
                                        </p:tav>
                                      </p:tavLst>
                                    </p:anim>
                                    <p:anim calcmode="lin" valueType="num">
                                      <p:cBhvr>
                                        <p:cTn id="26" dur="5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10"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6" name="Rectangle 2"/>
          <p:cNvSpPr>
            <a:spLocks noChangeArrowheads="1"/>
          </p:cNvSpPr>
          <p:nvPr/>
        </p:nvSpPr>
        <p:spPr bwMode="auto">
          <a:xfrm>
            <a:off x="1201740" y="4387851"/>
            <a:ext cx="9342436" cy="2259013"/>
          </a:xfrm>
          <a:prstGeom prst="rect">
            <a:avLst/>
          </a:prstGeom>
          <a:solidFill>
            <a:schemeClr val="accent6">
              <a:lumMod val="50000"/>
              <a:alpha val="79999"/>
            </a:schemeClr>
          </a:solidFill>
          <a:ln w="34925" algn="ctr">
            <a:solidFill>
              <a:srgbClr val="FFCC99"/>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FontTx/>
              <a:buNone/>
            </a:pPr>
            <a:r>
              <a:rPr lang="ar-EG" altLang="en-US" b="1">
                <a:solidFill>
                  <a:schemeClr val="bg1"/>
                </a:solidFill>
              </a:rPr>
              <a:t>قالت امه للخدام مهما قال لكم فافعلوه (يو  2 :  5)</a:t>
            </a:r>
          </a:p>
          <a:p>
            <a:pPr algn="ctr" rtl="0">
              <a:buFontTx/>
              <a:buNone/>
            </a:pPr>
            <a:r>
              <a:rPr lang="en-US" altLang="en-US" b="1">
                <a:solidFill>
                  <a:schemeClr val="bg1"/>
                </a:solidFill>
              </a:rPr>
              <a:t>His mother said to the servants, "Whatever He says to you, do [it"]</a:t>
            </a:r>
          </a:p>
          <a:p>
            <a:pPr algn="ctr" rtl="0">
              <a:buFontTx/>
              <a:buNone/>
            </a:pPr>
            <a:r>
              <a:rPr lang="en-US" altLang="en-US" b="1">
                <a:solidFill>
                  <a:schemeClr val="bg1"/>
                </a:solidFill>
              </a:rPr>
              <a:t>(Joh  2 :  5)</a:t>
            </a:r>
          </a:p>
        </p:txBody>
      </p:sp>
      <p:sp>
        <p:nvSpPr>
          <p:cNvPr id="3" name="AutoShape 2"/>
          <p:cNvSpPr>
            <a:spLocks noChangeArrowheads="1"/>
          </p:cNvSpPr>
          <p:nvPr/>
        </p:nvSpPr>
        <p:spPr bwMode="auto">
          <a:xfrm>
            <a:off x="2744789" y="159466"/>
            <a:ext cx="7097713" cy="1328023"/>
          </a:xfrm>
          <a:prstGeom prst="roundRect">
            <a:avLst/>
          </a:prstGeom>
          <a:solidFill>
            <a:srgbClr val="C00000">
              <a:alpha val="79999"/>
            </a:srgbClr>
          </a:solidFill>
          <a:ln w="34925" algn="ctr">
            <a:solidFill>
              <a:srgbClr val="FFCC99"/>
            </a:solidFill>
            <a:round/>
            <a:headEnd/>
            <a:tailEnd/>
          </a:ln>
          <a:effectLst>
            <a:outerShdw dist="17961" dir="2700000" algn="ctr" rotWithShape="0">
              <a:schemeClr val="tx1">
                <a:alpha val="50000"/>
              </a:schemeClr>
            </a:outerShdw>
          </a:effectLst>
        </p:spPr>
        <p:txBody>
          <a:bodyPr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ليس لهم خمر</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a:spcBef>
                <a:spcPct val="0"/>
              </a:spcBef>
              <a:buNone/>
            </a:pPr>
            <a:r>
              <a:rPr lang="en-GB" sz="3600" b="1" dirty="0">
                <a:solidFill>
                  <a:schemeClr val="bg1"/>
                </a:solidFill>
              </a:rPr>
              <a:t>They have No Wine.</a:t>
            </a:r>
            <a:endParaRPr lang="en-US" altLang="en-US" sz="3600" b="1" dirty="0">
              <a:solidFill>
                <a:schemeClr val="bg1"/>
              </a:solidFill>
              <a:latin typeface="Times New Roman" panose="02020603050405020304" pitchFamily="18" charset="0"/>
              <a:cs typeface="Times New Roman" panose="02020603050405020304" pitchFamily="18" charset="0"/>
            </a:endParaRPr>
          </a:p>
        </p:txBody>
      </p:sp>
      <p:sp>
        <p:nvSpPr>
          <p:cNvPr id="4" name="Rectangle 2"/>
          <p:cNvSpPr>
            <a:spLocks noChangeArrowheads="1"/>
          </p:cNvSpPr>
          <p:nvPr/>
        </p:nvSpPr>
        <p:spPr bwMode="auto">
          <a:xfrm>
            <a:off x="1201739" y="2125662"/>
            <a:ext cx="9342436" cy="2160591"/>
          </a:xfrm>
          <a:prstGeom prst="rect">
            <a:avLst/>
          </a:prstGeom>
          <a:solidFill>
            <a:schemeClr val="tx1">
              <a:lumMod val="65000"/>
              <a:lumOff val="35000"/>
              <a:alpha val="69804"/>
            </a:schemeClr>
          </a:solidFill>
          <a:ln w="34925" algn="ctr">
            <a:solidFill>
              <a:srgbClr val="FFCC99"/>
            </a:solidFill>
            <a:round/>
            <a:headEnd/>
            <a:tailEnd/>
          </a:ln>
          <a:effectLst>
            <a:outerShdw dist="17961" dir="2700000" algn="ctr" rotWithShape="0">
              <a:schemeClr val="tx1">
                <a:alpha val="50000"/>
              </a:schemeClr>
            </a:outerShdw>
          </a:effectLst>
        </p:spPr>
        <p:txBody>
          <a:bodyPr wrap="square" anchor="ctr">
            <a:spAutoFit/>
          </a:bodyPr>
          <a:lstStyle/>
          <a:p>
            <a:pPr algn="ctr" rtl="1">
              <a:spcBef>
                <a:spcPct val="20000"/>
              </a:spcBef>
            </a:pPr>
            <a:r>
              <a:rPr lang="ar-EG" altLang="en-US" sz="3200" b="1" dirty="0">
                <a:solidFill>
                  <a:schemeClr val="bg1"/>
                </a:solidFill>
                <a:latin typeface="Arial" panose="020B0604020202020204" pitchFamily="34" charset="0"/>
                <a:cs typeface="Arial" panose="020B0604020202020204" pitchFamily="34" charset="0"/>
              </a:rPr>
              <a:t>قال لها يسوع ما لي و لك يا امراة لم تات ساعتي بعد (يو  2 :  4)</a:t>
            </a:r>
          </a:p>
          <a:p>
            <a:pPr algn="ctr" rtl="1">
              <a:spcBef>
                <a:spcPct val="20000"/>
              </a:spcBef>
            </a:pPr>
            <a:r>
              <a:rPr lang="en-US" altLang="en-US" sz="3200" b="1" dirty="0">
                <a:solidFill>
                  <a:schemeClr val="bg1"/>
                </a:solidFill>
                <a:latin typeface="Arial" panose="020B0604020202020204" pitchFamily="34" charset="0"/>
                <a:cs typeface="Arial" panose="020B0604020202020204" pitchFamily="34" charset="0"/>
              </a:rPr>
              <a:t>Jesus said to her, "Woman, what does your concern have to do with Me? My hour has not yet come" (Joh  2 :  4)</a:t>
            </a:r>
          </a:p>
        </p:txBody>
      </p:sp>
    </p:spTree>
    <p:extLst>
      <p:ext uri="{BB962C8B-B14F-4D97-AF65-F5344CB8AC3E}">
        <p14:creationId xmlns:p14="http://schemas.microsoft.com/office/powerpoint/2010/main" val="1336656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2"/>
          <p:cNvSpPr>
            <a:spLocks noChangeArrowheads="1"/>
          </p:cNvSpPr>
          <p:nvPr/>
        </p:nvSpPr>
        <p:spPr bwMode="auto">
          <a:xfrm>
            <a:off x="958055" y="4586319"/>
            <a:ext cx="10275889" cy="2062103"/>
          </a:xfrm>
          <a:prstGeom prst="rect">
            <a:avLst/>
          </a:prstGeom>
          <a:solidFill>
            <a:schemeClr val="accent6">
              <a:lumMod val="50000"/>
              <a:alpha val="79999"/>
            </a:schemeClr>
          </a:solidFill>
          <a:ln w="34925" algn="ctr">
            <a:solidFill>
              <a:srgbClr val="FFCC99"/>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ar-EG" altLang="en-US" b="1" dirty="0">
                <a:solidFill>
                  <a:schemeClr val="bg1"/>
                </a:solidFill>
              </a:rPr>
              <a:t>و انت ايضا يجوز في نفسك سيف لتعلن افكار من قلوب كثيرة</a:t>
            </a:r>
            <a:r>
              <a:rPr lang="en-US" altLang="en-US" b="1" dirty="0">
                <a:solidFill>
                  <a:schemeClr val="bg1"/>
                </a:solidFill>
              </a:rPr>
              <a:t> </a:t>
            </a:r>
            <a:r>
              <a:rPr lang="ar-EG" altLang="en-US" b="1" dirty="0">
                <a:solidFill>
                  <a:schemeClr val="bg1"/>
                </a:solidFill>
              </a:rPr>
              <a:t>(لو  2 :  35)</a:t>
            </a:r>
          </a:p>
          <a:p>
            <a:pPr algn="ctr" rtl="0">
              <a:spcBef>
                <a:spcPct val="0"/>
              </a:spcBef>
              <a:buFontTx/>
              <a:buNone/>
            </a:pPr>
            <a:r>
              <a:rPr lang="en-US" altLang="en-US" b="1" dirty="0">
                <a:solidFill>
                  <a:schemeClr val="bg1"/>
                </a:solidFill>
              </a:rPr>
              <a:t>"(yes, a sword will pierce through your own soul also), that the thoughts of many hearts may be revealed" (</a:t>
            </a:r>
            <a:r>
              <a:rPr lang="en-US" altLang="en-US" b="1" dirty="0" err="1">
                <a:solidFill>
                  <a:schemeClr val="bg1"/>
                </a:solidFill>
              </a:rPr>
              <a:t>Luk</a:t>
            </a:r>
            <a:r>
              <a:rPr lang="en-US" altLang="en-US" b="1" dirty="0">
                <a:solidFill>
                  <a:schemeClr val="bg1"/>
                </a:solidFill>
              </a:rPr>
              <a:t>  2 :  35)</a:t>
            </a:r>
          </a:p>
        </p:txBody>
      </p:sp>
    </p:spTree>
    <p:extLst>
      <p:ext uri="{BB962C8B-B14F-4D97-AF65-F5344CB8AC3E}">
        <p14:creationId xmlns:p14="http://schemas.microsoft.com/office/powerpoint/2010/main" val="18881096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4" name="Rectangle 2"/>
          <p:cNvSpPr>
            <a:spLocks noChangeArrowheads="1"/>
          </p:cNvSpPr>
          <p:nvPr/>
        </p:nvSpPr>
        <p:spPr bwMode="auto">
          <a:xfrm>
            <a:off x="1072354" y="3530281"/>
            <a:ext cx="10047289" cy="3145476"/>
          </a:xfrm>
          <a:prstGeom prst="rect">
            <a:avLst/>
          </a:prstGeom>
          <a:solidFill>
            <a:schemeClr val="tx1">
              <a:lumMod val="65000"/>
              <a:lumOff val="35000"/>
              <a:alpha val="69804"/>
            </a:schemeClr>
          </a:solidFill>
          <a:ln w="34925" algn="ctr">
            <a:solidFill>
              <a:srgbClr val="FFCC99"/>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FontTx/>
              <a:buNone/>
            </a:pPr>
            <a:r>
              <a:rPr lang="ar-EG" altLang="en-US" b="1" dirty="0">
                <a:solidFill>
                  <a:schemeClr val="bg1"/>
                </a:solidFill>
              </a:rPr>
              <a:t>انزل الاعزاء عن الكراسي و رفع المتضعين. اشبع الجياع خيرات و صرف الاغنياء فارغين. (لو  1 :  52 – 53)</a:t>
            </a:r>
          </a:p>
          <a:p>
            <a:pPr algn="ctr" rtl="0">
              <a:buFontTx/>
              <a:buNone/>
            </a:pPr>
            <a:r>
              <a:rPr lang="en-US" altLang="en-US" b="1" dirty="0">
                <a:solidFill>
                  <a:schemeClr val="bg1"/>
                </a:solidFill>
              </a:rPr>
              <a:t>He has put down the mighty from [their] thrones, And exalted [the] lowly. He has filled [the] hungry with good things, And [the] rich He has sent away empty. (</a:t>
            </a:r>
            <a:r>
              <a:rPr lang="en-US" altLang="en-US" b="1" dirty="0" err="1">
                <a:solidFill>
                  <a:schemeClr val="bg1"/>
                </a:solidFill>
              </a:rPr>
              <a:t>Luk</a:t>
            </a:r>
            <a:r>
              <a:rPr lang="en-US" altLang="en-US" b="1" dirty="0">
                <a:solidFill>
                  <a:schemeClr val="bg1"/>
                </a:solidFill>
              </a:rPr>
              <a:t>  1 :  52 – 53)</a:t>
            </a:r>
          </a:p>
        </p:txBody>
      </p:sp>
      <p:sp>
        <p:nvSpPr>
          <p:cNvPr id="5" name="AutoShape 2"/>
          <p:cNvSpPr>
            <a:spLocks noChangeArrowheads="1"/>
          </p:cNvSpPr>
          <p:nvPr/>
        </p:nvSpPr>
        <p:spPr bwMode="auto">
          <a:xfrm>
            <a:off x="2744789" y="159466"/>
            <a:ext cx="7097713" cy="1328023"/>
          </a:xfrm>
          <a:prstGeom prst="roundRect">
            <a:avLst/>
          </a:prstGeom>
          <a:solidFill>
            <a:srgbClr val="C00000">
              <a:alpha val="79999"/>
            </a:srgbClr>
          </a:solidFill>
          <a:ln w="34925" algn="ctr">
            <a:solidFill>
              <a:srgbClr val="FFCC99"/>
            </a:solidFill>
            <a:round/>
            <a:headEnd/>
            <a:tailEnd/>
          </a:ln>
          <a:effectLst>
            <a:outerShdw dist="17961" dir="2700000" algn="ctr" rotWithShape="0">
              <a:schemeClr val="tx1">
                <a:alpha val="50000"/>
              </a:schemeClr>
            </a:outerShdw>
          </a:effectLst>
        </p:spPr>
        <p:txBody>
          <a:bodyPr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ليس لهم خمر</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a:spcBef>
                <a:spcPct val="0"/>
              </a:spcBef>
              <a:buNone/>
            </a:pPr>
            <a:r>
              <a:rPr lang="en-GB" sz="3600" b="1" dirty="0">
                <a:solidFill>
                  <a:schemeClr val="bg1"/>
                </a:solidFill>
              </a:rPr>
              <a:t>They have No Wine.</a:t>
            </a:r>
            <a:endParaRPr lang="en-US" altLang="en-US"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84789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4093"/>
          <a:stretch/>
        </p:blipFill>
        <p:spPr>
          <a:xfrm>
            <a:off x="-1" y="0"/>
            <a:ext cx="12291453" cy="6858000"/>
          </a:xfrm>
          <a:prstGeom prst="rect">
            <a:avLst/>
          </a:prstGeom>
        </p:spPr>
      </p:pic>
      <p:sp>
        <p:nvSpPr>
          <p:cNvPr id="3" name="AutoShape 2"/>
          <p:cNvSpPr>
            <a:spLocks noChangeArrowheads="1"/>
          </p:cNvSpPr>
          <p:nvPr/>
        </p:nvSpPr>
        <p:spPr bwMode="auto">
          <a:xfrm>
            <a:off x="1346200" y="340083"/>
            <a:ext cx="9499601" cy="1328023"/>
          </a:xfrm>
          <a:prstGeom prst="roundRect">
            <a:avLst/>
          </a:prstGeom>
          <a:solidFill>
            <a:srgbClr val="C00000">
              <a:alpha val="79999"/>
            </a:srgbClr>
          </a:solidFill>
          <a:ln w="34925" algn="ctr">
            <a:solidFill>
              <a:srgbClr val="FFCC99"/>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أم النور مع المتضايقين</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3600" b="1" dirty="0">
                <a:solidFill>
                  <a:schemeClr val="bg1"/>
                </a:solidFill>
                <a:latin typeface="Times New Roman" panose="02020603050405020304" pitchFamily="18" charset="0"/>
                <a:cs typeface="Times New Roman" panose="02020603050405020304" pitchFamily="18" charset="0"/>
              </a:rPr>
              <a:t>Our Mother of Light with those in tribulations</a:t>
            </a:r>
            <a:r>
              <a:rPr lang="ar-EG" altLang="en-US" sz="3600" b="1" dirty="0">
                <a:solidFill>
                  <a:schemeClr val="bg1"/>
                </a:solidFill>
                <a:latin typeface="Times New Roman" panose="02020603050405020304" pitchFamily="18" charset="0"/>
                <a:cs typeface="Times New Roman" panose="02020603050405020304" pitchFamily="18" charset="0"/>
              </a:rPr>
              <a:t> </a:t>
            </a:r>
            <a:endParaRPr lang="en-US" altLang="en-US" sz="3600" b="1" dirty="0">
              <a:solidFill>
                <a:schemeClr val="bg1"/>
              </a:solidFill>
              <a:latin typeface="Times New Roman" panose="02020603050405020304" pitchFamily="18" charset="0"/>
              <a:cs typeface="Times New Roman" panose="02020603050405020304" pitchFamily="18" charset="0"/>
            </a:endParaRPr>
          </a:p>
        </p:txBody>
      </p:sp>
      <p:sp>
        <p:nvSpPr>
          <p:cNvPr id="4" name="Rectangle 2"/>
          <p:cNvSpPr>
            <a:spLocks noChangeArrowheads="1"/>
          </p:cNvSpPr>
          <p:nvPr/>
        </p:nvSpPr>
        <p:spPr bwMode="auto">
          <a:xfrm>
            <a:off x="361951" y="4076539"/>
            <a:ext cx="11830049" cy="2653034"/>
          </a:xfrm>
          <a:prstGeom prst="rect">
            <a:avLst/>
          </a:prstGeom>
          <a:solidFill>
            <a:srgbClr val="002060">
              <a:alpha val="79999"/>
            </a:srgbClr>
          </a:solidFill>
          <a:ln w="34925" algn="ctr">
            <a:solidFill>
              <a:srgbClr val="FFCC99"/>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FontTx/>
              <a:buNone/>
            </a:pPr>
            <a:r>
              <a:rPr lang="ar-EG" altLang="en-US" b="1" dirty="0">
                <a:solidFill>
                  <a:schemeClr val="bg1"/>
                </a:solidFill>
              </a:rPr>
              <a:t>صوت سمع في الرامة نوح و بكاء و عويل كثير راحيل تبكي على اولادها و لا تريد ان تتعزى لانهم ليسوا بموجودين </a:t>
            </a:r>
            <a:r>
              <a:rPr lang="en-US" altLang="en-US" b="1" dirty="0">
                <a:solidFill>
                  <a:schemeClr val="bg1"/>
                </a:solidFill>
              </a:rPr>
              <a:t> </a:t>
            </a:r>
            <a:r>
              <a:rPr lang="ar-EG" altLang="en-US" b="1" dirty="0">
                <a:solidFill>
                  <a:schemeClr val="bg1"/>
                </a:solidFill>
              </a:rPr>
              <a:t>(مت  2 :  18)</a:t>
            </a:r>
          </a:p>
          <a:p>
            <a:pPr algn="ctr" rtl="0">
              <a:buFontTx/>
              <a:buNone/>
            </a:pPr>
            <a:r>
              <a:rPr lang="en-US" altLang="en-US" b="1" dirty="0">
                <a:solidFill>
                  <a:schemeClr val="bg1"/>
                </a:solidFill>
              </a:rPr>
              <a:t>"A voice was heard in Ramah, Lamentation, weeping, and great mourning, Rachel weeping [for] her children, Refusing to be comforted, Because they are no more" (Mat  2 :  18)</a:t>
            </a:r>
          </a:p>
        </p:txBody>
      </p:sp>
    </p:spTree>
    <p:extLst>
      <p:ext uri="{BB962C8B-B14F-4D97-AF65-F5344CB8AC3E}">
        <p14:creationId xmlns:p14="http://schemas.microsoft.com/office/powerpoint/2010/main" val="1517544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4093"/>
          <a:stretch/>
        </p:blipFill>
        <p:spPr>
          <a:xfrm>
            <a:off x="-1" y="0"/>
            <a:ext cx="12291453" cy="6858000"/>
          </a:xfrm>
          <a:prstGeom prst="rect">
            <a:avLst/>
          </a:prstGeom>
        </p:spPr>
      </p:pic>
      <p:sp>
        <p:nvSpPr>
          <p:cNvPr id="4" name="Rectangle 2"/>
          <p:cNvSpPr>
            <a:spLocks noChangeArrowheads="1"/>
          </p:cNvSpPr>
          <p:nvPr/>
        </p:nvSpPr>
        <p:spPr bwMode="auto">
          <a:xfrm>
            <a:off x="685801" y="2656206"/>
            <a:ext cx="11128376" cy="4056495"/>
          </a:xfrm>
          <a:prstGeom prst="rect">
            <a:avLst/>
          </a:prstGeom>
          <a:solidFill>
            <a:srgbClr val="002060">
              <a:alpha val="79999"/>
            </a:srgbClr>
          </a:solidFill>
          <a:ln w="34925" algn="ctr">
            <a:solidFill>
              <a:srgbClr val="FFCC99"/>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FontTx/>
              <a:buNone/>
            </a:pPr>
            <a:r>
              <a:rPr lang="ar-EG" altLang="en-US" sz="2800" b="1" dirty="0">
                <a:solidFill>
                  <a:schemeClr val="bg1"/>
                </a:solidFill>
              </a:rPr>
              <a:t>و ظهرت اية عظيمة في السماء امراة متسربلة بالشمس و القمر تحت رجليها و على راسها اكليل من اثني عشر كوكبا. و هي حبلى تصرخ متمخضة و متوجعة لتلد. و ظهرت اية اخرى في السماء هوذا تنين عظيم احمر له سبعة رؤوس و عشرة قرون و على رؤوسه سبعة تيجان.</a:t>
            </a:r>
          </a:p>
          <a:p>
            <a:pPr algn="ctr" rtl="0">
              <a:buFontTx/>
              <a:buNone/>
            </a:pPr>
            <a:r>
              <a:rPr lang="en-US" altLang="en-US" sz="2800" b="1" dirty="0">
                <a:solidFill>
                  <a:schemeClr val="bg1"/>
                </a:solidFill>
              </a:rPr>
              <a:t>Now a great sign appeared in heaven: a woman clothed with the sun, with the moon under her feet, and on her head a garland of twelve stars. Then being with child, she cried out in labor and in pain to give birth. And another sign appeared in heaven: behold, a great, fiery red dragon having seven heads and ten horns, and seven diadems on his heads.</a:t>
            </a:r>
          </a:p>
        </p:txBody>
      </p:sp>
      <p:sp>
        <p:nvSpPr>
          <p:cNvPr id="5" name="AutoShape 2"/>
          <p:cNvSpPr>
            <a:spLocks noChangeArrowheads="1"/>
          </p:cNvSpPr>
          <p:nvPr/>
        </p:nvSpPr>
        <p:spPr bwMode="auto">
          <a:xfrm>
            <a:off x="1346200" y="340083"/>
            <a:ext cx="9499601" cy="1328023"/>
          </a:xfrm>
          <a:prstGeom prst="roundRect">
            <a:avLst/>
          </a:prstGeom>
          <a:solidFill>
            <a:srgbClr val="C00000">
              <a:alpha val="79999"/>
            </a:srgbClr>
          </a:solidFill>
          <a:ln w="34925" algn="ctr">
            <a:solidFill>
              <a:srgbClr val="FFCC99"/>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أم النور مع المتضايقين</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3600" b="1" dirty="0">
                <a:solidFill>
                  <a:schemeClr val="bg1"/>
                </a:solidFill>
                <a:latin typeface="Times New Roman" panose="02020603050405020304" pitchFamily="18" charset="0"/>
                <a:cs typeface="Times New Roman" panose="02020603050405020304" pitchFamily="18" charset="0"/>
              </a:rPr>
              <a:t>Our Mother of Light with those in tribulations</a:t>
            </a:r>
            <a:r>
              <a:rPr lang="ar-EG" altLang="en-US" sz="3600" b="1" dirty="0">
                <a:solidFill>
                  <a:schemeClr val="bg1"/>
                </a:solidFill>
                <a:latin typeface="Times New Roman" panose="02020603050405020304" pitchFamily="18" charset="0"/>
                <a:cs typeface="Times New Roman" panose="02020603050405020304" pitchFamily="18" charset="0"/>
              </a:rPr>
              <a:t> </a:t>
            </a:r>
            <a:endParaRPr lang="en-US" altLang="en-US"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1506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4093"/>
          <a:stretch/>
        </p:blipFill>
        <p:spPr>
          <a:xfrm>
            <a:off x="-1" y="0"/>
            <a:ext cx="12291453" cy="6858000"/>
          </a:xfrm>
          <a:prstGeom prst="rect">
            <a:avLst/>
          </a:prstGeom>
        </p:spPr>
      </p:pic>
      <p:sp>
        <p:nvSpPr>
          <p:cNvPr id="4" name="Rectangle 2"/>
          <p:cNvSpPr>
            <a:spLocks noChangeArrowheads="1"/>
          </p:cNvSpPr>
          <p:nvPr/>
        </p:nvSpPr>
        <p:spPr bwMode="auto">
          <a:xfrm>
            <a:off x="623887" y="3074316"/>
            <a:ext cx="10944225" cy="3625608"/>
          </a:xfrm>
          <a:prstGeom prst="rect">
            <a:avLst/>
          </a:prstGeom>
          <a:solidFill>
            <a:srgbClr val="002060">
              <a:alpha val="79999"/>
            </a:srgbClr>
          </a:solidFill>
          <a:ln w="34925" algn="ctr">
            <a:solidFill>
              <a:srgbClr val="FFCC99"/>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FontTx/>
              <a:buNone/>
            </a:pPr>
            <a:r>
              <a:rPr lang="ar-EG" altLang="en-US" sz="2800" b="1" dirty="0">
                <a:solidFill>
                  <a:schemeClr val="bg1"/>
                </a:solidFill>
              </a:rPr>
              <a:t>و ذنبه يجر ثلث نجوم السماء فطرحها الى الارض و التنين وقف امام المراة العتيدة ان تلد حتى يبتلع ولدها متى ولدت. فولدت ابنا ذكرا عتيدا ان يرعى جميع الامم بعصا من حديد و اختطف ولدها الى الله و الى عرشه. </a:t>
            </a:r>
          </a:p>
          <a:p>
            <a:pPr algn="ctr">
              <a:buFontTx/>
              <a:buNone/>
            </a:pPr>
            <a:r>
              <a:rPr lang="en-US" altLang="en-US" sz="2800" b="1" dirty="0">
                <a:solidFill>
                  <a:schemeClr val="bg1"/>
                </a:solidFill>
              </a:rPr>
              <a:t>His tail drew a third of the stars of heaven and threw them to the earth. And the dragon stood before the woman who was ready to give birth, to devour her Child as soon as it was born. She bore a male Child who was to rule all nations with a rod of iron. And her Child was caught up to God and His throne.</a:t>
            </a:r>
          </a:p>
        </p:txBody>
      </p:sp>
      <p:sp>
        <p:nvSpPr>
          <p:cNvPr id="5" name="AutoShape 2"/>
          <p:cNvSpPr>
            <a:spLocks noChangeArrowheads="1"/>
          </p:cNvSpPr>
          <p:nvPr/>
        </p:nvSpPr>
        <p:spPr bwMode="auto">
          <a:xfrm>
            <a:off x="1346200" y="340083"/>
            <a:ext cx="9499601" cy="1328023"/>
          </a:xfrm>
          <a:prstGeom prst="roundRect">
            <a:avLst/>
          </a:prstGeom>
          <a:solidFill>
            <a:srgbClr val="C00000">
              <a:alpha val="79999"/>
            </a:srgbClr>
          </a:solidFill>
          <a:ln w="34925" algn="ctr">
            <a:solidFill>
              <a:srgbClr val="FFCC99"/>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أم النور مع المتضايقين</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3600" b="1" dirty="0">
                <a:solidFill>
                  <a:schemeClr val="bg1"/>
                </a:solidFill>
                <a:latin typeface="Times New Roman" panose="02020603050405020304" pitchFamily="18" charset="0"/>
                <a:cs typeface="Times New Roman" panose="02020603050405020304" pitchFamily="18" charset="0"/>
              </a:rPr>
              <a:t>Our Mother of Light with those in tribulations</a:t>
            </a:r>
            <a:r>
              <a:rPr lang="ar-EG" altLang="en-US" sz="3600" b="1" dirty="0">
                <a:solidFill>
                  <a:schemeClr val="bg1"/>
                </a:solidFill>
                <a:latin typeface="Times New Roman" panose="02020603050405020304" pitchFamily="18" charset="0"/>
                <a:cs typeface="Times New Roman" panose="02020603050405020304" pitchFamily="18" charset="0"/>
              </a:rPr>
              <a:t> </a:t>
            </a:r>
            <a:endParaRPr lang="en-US" altLang="en-US"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24994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4093"/>
          <a:stretch/>
        </p:blipFill>
        <p:spPr>
          <a:xfrm>
            <a:off x="-1" y="0"/>
            <a:ext cx="12291453" cy="6858000"/>
          </a:xfrm>
          <a:prstGeom prst="rect">
            <a:avLst/>
          </a:prstGeom>
        </p:spPr>
      </p:pic>
      <p:sp>
        <p:nvSpPr>
          <p:cNvPr id="4" name="Rectangle 2"/>
          <p:cNvSpPr>
            <a:spLocks noChangeArrowheads="1"/>
          </p:cNvSpPr>
          <p:nvPr/>
        </p:nvSpPr>
        <p:spPr bwMode="auto">
          <a:xfrm>
            <a:off x="831851" y="3009885"/>
            <a:ext cx="10221911" cy="2332946"/>
          </a:xfrm>
          <a:prstGeom prst="rect">
            <a:avLst/>
          </a:prstGeom>
          <a:solidFill>
            <a:srgbClr val="002060">
              <a:alpha val="79999"/>
            </a:srgbClr>
          </a:solidFill>
          <a:ln w="34925" algn="ctr">
            <a:solidFill>
              <a:srgbClr val="FFCC99"/>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FontTx/>
              <a:buNone/>
            </a:pPr>
            <a:r>
              <a:rPr lang="ar-EG" altLang="en-US" sz="2800" b="1" dirty="0">
                <a:solidFill>
                  <a:schemeClr val="bg1"/>
                </a:solidFill>
              </a:rPr>
              <a:t>و المراة هربت الى البرية حيث لها موضع معد من الله لكي يعولها هناك الفا و مئتين و ستين يوما. (رؤ 12 : 1 – 6)</a:t>
            </a:r>
          </a:p>
          <a:p>
            <a:pPr algn="ctr">
              <a:buFontTx/>
              <a:buNone/>
            </a:pPr>
            <a:r>
              <a:rPr lang="en-US" altLang="en-US" sz="2800" b="1" dirty="0">
                <a:solidFill>
                  <a:schemeClr val="bg1"/>
                </a:solidFill>
              </a:rPr>
              <a:t>Then the woman fled into the wilderness, where she has a place prepared by God, that they should feed her there one thousand two hundred and sixty days. (Re 12 : 1 – 6)</a:t>
            </a:r>
          </a:p>
        </p:txBody>
      </p:sp>
      <p:sp>
        <p:nvSpPr>
          <p:cNvPr id="5" name="AutoShape 9"/>
          <p:cNvSpPr>
            <a:spLocks noChangeArrowheads="1"/>
          </p:cNvSpPr>
          <p:nvPr/>
        </p:nvSpPr>
        <p:spPr bwMode="auto">
          <a:xfrm>
            <a:off x="1138237" y="5342831"/>
            <a:ext cx="9915525" cy="1379339"/>
          </a:xfrm>
          <a:prstGeom prst="wave">
            <a:avLst>
              <a:gd name="adj1" fmla="val 5519"/>
              <a:gd name="adj2" fmla="val 3426"/>
            </a:avLst>
          </a:prstGeom>
          <a:solidFill>
            <a:srgbClr val="0070C0">
              <a:alpha val="79999"/>
            </a:srgbClr>
          </a:solidFill>
          <a:ln w="34925" algn="ctr">
            <a:solidFill>
              <a:srgbClr val="FFCC99"/>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EG" altLang="fr-FR" b="1" dirty="0">
                <a:solidFill>
                  <a:schemeClr val="bg1"/>
                </a:solidFill>
                <a:latin typeface="Times New Roman" panose="02020603050405020304" pitchFamily="18" charset="0"/>
                <a:cs typeface="Times New Roman" panose="02020603050405020304" pitchFamily="18" charset="0"/>
              </a:rPr>
              <a:t>مصدر التعزية والرجاء والصبر</a:t>
            </a:r>
            <a:endParaRPr lang="en-US" altLang="fr-FR"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fr-FR" b="1" dirty="0">
                <a:solidFill>
                  <a:schemeClr val="bg1"/>
                </a:solidFill>
                <a:latin typeface="Times New Roman" panose="02020603050405020304" pitchFamily="18" charset="0"/>
                <a:cs typeface="Times New Roman" panose="02020603050405020304" pitchFamily="18" charset="0"/>
              </a:rPr>
              <a:t>A Source of Condolence, Hope and Patience</a:t>
            </a:r>
          </a:p>
        </p:txBody>
      </p:sp>
      <p:sp>
        <p:nvSpPr>
          <p:cNvPr id="6" name="AutoShape 2"/>
          <p:cNvSpPr>
            <a:spLocks noChangeArrowheads="1"/>
          </p:cNvSpPr>
          <p:nvPr/>
        </p:nvSpPr>
        <p:spPr bwMode="auto">
          <a:xfrm>
            <a:off x="1346200" y="340083"/>
            <a:ext cx="9499601" cy="1328023"/>
          </a:xfrm>
          <a:prstGeom prst="roundRect">
            <a:avLst/>
          </a:prstGeom>
          <a:solidFill>
            <a:srgbClr val="C00000">
              <a:alpha val="79999"/>
            </a:srgbClr>
          </a:solidFill>
          <a:ln w="34925" algn="ctr">
            <a:solidFill>
              <a:srgbClr val="FFCC99"/>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أم النور مع المتضايقين</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3600" b="1" dirty="0">
                <a:solidFill>
                  <a:schemeClr val="bg1"/>
                </a:solidFill>
                <a:latin typeface="Times New Roman" panose="02020603050405020304" pitchFamily="18" charset="0"/>
                <a:cs typeface="Times New Roman" panose="02020603050405020304" pitchFamily="18" charset="0"/>
              </a:rPr>
              <a:t>Our Mother of Light with those in tribulations</a:t>
            </a:r>
            <a:r>
              <a:rPr lang="ar-EG" altLang="en-US" sz="3600" b="1" dirty="0">
                <a:solidFill>
                  <a:schemeClr val="bg1"/>
                </a:solidFill>
                <a:latin typeface="Times New Roman" panose="02020603050405020304" pitchFamily="18" charset="0"/>
                <a:cs typeface="Times New Roman" panose="02020603050405020304" pitchFamily="18" charset="0"/>
              </a:rPr>
              <a:t> </a:t>
            </a:r>
            <a:endParaRPr lang="en-US" altLang="en-US"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57661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 calcmode="lin" valueType="num">
                                      <p:cBhvr>
                                        <p:cTn id="14" dur="500" fill="hold"/>
                                        <p:tgtEl>
                                          <p:spTgt spid="5"/>
                                        </p:tgtEl>
                                        <p:attrNameLst>
                                          <p:attrName>ppt_x</p:attrName>
                                        </p:attrNameLst>
                                      </p:cBhvr>
                                      <p:tavLst>
                                        <p:tav tm="0">
                                          <p:val>
                                            <p:fltVal val="0.5"/>
                                          </p:val>
                                        </p:tav>
                                        <p:tav tm="100000">
                                          <p:val>
                                            <p:strVal val="#ppt_x"/>
                                          </p:val>
                                        </p:tav>
                                      </p:tavLst>
                                    </p:anim>
                                    <p:anim calcmode="lin" valueType="num">
                                      <p:cBhvr>
                                        <p:cTn id="15" dur="5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2"/>
          <p:cNvSpPr>
            <a:spLocks noChangeArrowheads="1"/>
          </p:cNvSpPr>
          <p:nvPr/>
        </p:nvSpPr>
        <p:spPr bwMode="auto">
          <a:xfrm>
            <a:off x="245269" y="4350317"/>
            <a:ext cx="11701462" cy="2246769"/>
          </a:xfrm>
          <a:prstGeom prst="rect">
            <a:avLst/>
          </a:prstGeom>
          <a:solidFill>
            <a:schemeClr val="tx1">
              <a:alpha val="79999"/>
            </a:schemeClr>
          </a:solidFill>
          <a:ln w="34925" algn="ctr">
            <a:solidFill>
              <a:srgbClr val="FFCC99"/>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ar-EG" altLang="en-US" sz="2800" b="1" dirty="0">
                <a:solidFill>
                  <a:schemeClr val="bg1"/>
                </a:solidFill>
              </a:rPr>
              <a:t>فلما ابصراه اندهشا و قالت له امه يا بني لماذا فعلت بنا هكذا هوذا ابوك و انا كنا نطلبك معذبين </a:t>
            </a:r>
          </a:p>
          <a:p>
            <a:pPr algn="ctr">
              <a:spcBef>
                <a:spcPct val="0"/>
              </a:spcBef>
              <a:buFontTx/>
              <a:buNone/>
            </a:pPr>
            <a:r>
              <a:rPr lang="ar-EG" altLang="en-US" sz="2800" b="1" dirty="0">
                <a:solidFill>
                  <a:schemeClr val="bg1"/>
                </a:solidFill>
              </a:rPr>
              <a:t>(لو  2 :  48)</a:t>
            </a:r>
          </a:p>
          <a:p>
            <a:pPr algn="ctr" rtl="0">
              <a:spcBef>
                <a:spcPct val="0"/>
              </a:spcBef>
              <a:buFontTx/>
              <a:buNone/>
            </a:pPr>
            <a:r>
              <a:rPr lang="en-US" altLang="en-US" sz="2800" b="1" dirty="0">
                <a:solidFill>
                  <a:schemeClr val="bg1"/>
                </a:solidFill>
              </a:rPr>
              <a:t>So when they saw Him, they were amazed; and His mother said to Him, "Son, why have You done this to us? Look, Your father and I have sought You anxiously" (</a:t>
            </a:r>
            <a:r>
              <a:rPr lang="en-US" altLang="en-US" sz="2800" b="1" dirty="0" err="1">
                <a:solidFill>
                  <a:schemeClr val="bg1"/>
                </a:solidFill>
              </a:rPr>
              <a:t>Luk</a:t>
            </a:r>
            <a:r>
              <a:rPr lang="en-US" altLang="en-US" sz="2800" b="1" dirty="0">
                <a:solidFill>
                  <a:schemeClr val="bg1"/>
                </a:solidFill>
              </a:rPr>
              <a:t>  2 :  48)</a:t>
            </a:r>
          </a:p>
        </p:txBody>
      </p:sp>
      <p:sp>
        <p:nvSpPr>
          <p:cNvPr id="3" name="AutoShape 2"/>
          <p:cNvSpPr>
            <a:spLocks noChangeArrowheads="1"/>
          </p:cNvSpPr>
          <p:nvPr/>
        </p:nvSpPr>
        <p:spPr bwMode="auto">
          <a:xfrm>
            <a:off x="566738" y="68978"/>
            <a:ext cx="11058525" cy="1328023"/>
          </a:xfrm>
          <a:prstGeom prst="roundRect">
            <a:avLst/>
          </a:prstGeom>
          <a:solidFill>
            <a:srgbClr val="C00000"/>
          </a:solidFill>
          <a:ln>
            <a:headEnd/>
            <a:tailEnd/>
          </a:ln>
        </p:spPr>
        <p:style>
          <a:lnRef idx="2">
            <a:schemeClr val="dk1"/>
          </a:lnRef>
          <a:fillRef idx="1">
            <a:schemeClr val="lt1"/>
          </a:fillRef>
          <a:effectRef idx="0">
            <a:schemeClr val="dk1"/>
          </a:effectRef>
          <a:fontRef idx="minor">
            <a:schemeClr val="dk1"/>
          </a:fontRef>
        </p:style>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أليس من الطبيعي أن تكون الملكة مرتاحة ؟!</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a:spcBef>
                <a:spcPct val="0"/>
              </a:spcBef>
              <a:buNone/>
            </a:pPr>
            <a:r>
              <a:rPr lang="en-GB" sz="3600" b="1" dirty="0">
                <a:solidFill>
                  <a:schemeClr val="bg1"/>
                </a:solidFill>
              </a:rPr>
              <a:t>Isn't it normal for the Queen to be comfortable ?!</a:t>
            </a:r>
            <a:endParaRPr lang="en-US" altLang="en-US" sz="3600" b="1" dirty="0">
              <a:solidFill>
                <a:schemeClr val="bg1"/>
              </a:solidFill>
              <a:latin typeface="Times New Roman" panose="02020603050405020304" pitchFamily="18" charset="0"/>
              <a:cs typeface="Times New Roman" panose="02020603050405020304" pitchFamily="18" charset="0"/>
            </a:endParaRPr>
          </a:p>
        </p:txBody>
      </p:sp>
      <p:sp>
        <p:nvSpPr>
          <p:cNvPr id="4" name="Rectangle 2"/>
          <p:cNvSpPr>
            <a:spLocks noChangeArrowheads="1"/>
          </p:cNvSpPr>
          <p:nvPr/>
        </p:nvSpPr>
        <p:spPr bwMode="auto">
          <a:xfrm>
            <a:off x="245269" y="2936746"/>
            <a:ext cx="11701462" cy="1384995"/>
          </a:xfrm>
          <a:prstGeom prst="rect">
            <a:avLst/>
          </a:prstGeom>
          <a:solidFill>
            <a:schemeClr val="accent6">
              <a:lumMod val="50000"/>
              <a:alpha val="79999"/>
            </a:schemeClr>
          </a:solidFill>
          <a:ln w="34925" algn="ctr">
            <a:solidFill>
              <a:srgbClr val="FFCC99"/>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ar-EG" altLang="en-US" sz="2800" b="1" dirty="0">
                <a:solidFill>
                  <a:schemeClr val="bg1"/>
                </a:solidFill>
              </a:rPr>
              <a:t>بنات ملوك بين حظياتك جعلت الملكة عن يمينك بذهب اوفير </a:t>
            </a:r>
            <a:r>
              <a:rPr lang="en-US" altLang="en-US" sz="2800" b="1" dirty="0">
                <a:solidFill>
                  <a:schemeClr val="bg1"/>
                </a:solidFill>
              </a:rPr>
              <a:t> </a:t>
            </a:r>
            <a:r>
              <a:rPr lang="ar-EG" altLang="en-US" sz="2800" b="1" dirty="0">
                <a:solidFill>
                  <a:schemeClr val="bg1"/>
                </a:solidFill>
              </a:rPr>
              <a:t>(مز  45 :  9)</a:t>
            </a:r>
          </a:p>
          <a:p>
            <a:pPr algn="ctr" rtl="0">
              <a:spcBef>
                <a:spcPct val="0"/>
              </a:spcBef>
              <a:buFontTx/>
              <a:buNone/>
            </a:pPr>
            <a:r>
              <a:rPr lang="en-US" altLang="en-US" sz="2800" b="1" dirty="0">
                <a:solidFill>
                  <a:schemeClr val="bg1"/>
                </a:solidFill>
              </a:rPr>
              <a:t>Kings' daughters [are] among Your honorable women; At Your right hand stands the queen in gold from Ophir (</a:t>
            </a:r>
            <a:r>
              <a:rPr lang="en-US" altLang="en-US" sz="2800" b="1" dirty="0" err="1">
                <a:solidFill>
                  <a:schemeClr val="bg1"/>
                </a:solidFill>
              </a:rPr>
              <a:t>Psa</a:t>
            </a:r>
            <a:r>
              <a:rPr lang="en-US" altLang="en-US" sz="2800" b="1" dirty="0">
                <a:solidFill>
                  <a:schemeClr val="bg1"/>
                </a:solidFill>
              </a:rPr>
              <a:t>  45 :  9)</a:t>
            </a:r>
          </a:p>
        </p:txBody>
      </p:sp>
    </p:spTree>
    <p:extLst>
      <p:ext uri="{BB962C8B-B14F-4D97-AF65-F5344CB8AC3E}">
        <p14:creationId xmlns:p14="http://schemas.microsoft.com/office/powerpoint/2010/main" val="16587522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2"/>
          <p:cNvSpPr>
            <a:spLocks noChangeArrowheads="1"/>
          </p:cNvSpPr>
          <p:nvPr/>
        </p:nvSpPr>
        <p:spPr bwMode="auto">
          <a:xfrm>
            <a:off x="342901" y="4572031"/>
            <a:ext cx="11730038" cy="2062103"/>
          </a:xfrm>
          <a:prstGeom prst="rect">
            <a:avLst/>
          </a:prstGeom>
          <a:solidFill>
            <a:schemeClr val="accent6">
              <a:lumMod val="50000"/>
              <a:alpha val="79999"/>
            </a:schemeClr>
          </a:solidFill>
          <a:ln w="34925" algn="ctr">
            <a:solidFill>
              <a:srgbClr val="FFCC99"/>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ar-EG" altLang="en-US" b="1" dirty="0">
                <a:solidFill>
                  <a:schemeClr val="bg1"/>
                </a:solidFill>
              </a:rPr>
              <a:t>لانه نظر الى اتضاع امته فهوذا منذ الان جميع الاجيال تطوبني </a:t>
            </a:r>
            <a:r>
              <a:rPr lang="en-US" altLang="en-US" b="1" dirty="0">
                <a:solidFill>
                  <a:schemeClr val="bg1"/>
                </a:solidFill>
              </a:rPr>
              <a:t> </a:t>
            </a:r>
            <a:r>
              <a:rPr lang="ar-EG" altLang="en-US" b="1" dirty="0">
                <a:solidFill>
                  <a:schemeClr val="bg1"/>
                </a:solidFill>
              </a:rPr>
              <a:t>(لو  1 :  48)</a:t>
            </a:r>
          </a:p>
          <a:p>
            <a:pPr algn="ctr" rtl="0">
              <a:spcBef>
                <a:spcPct val="0"/>
              </a:spcBef>
              <a:buFontTx/>
              <a:buNone/>
            </a:pPr>
            <a:r>
              <a:rPr lang="en-US" altLang="en-US" b="1" dirty="0">
                <a:solidFill>
                  <a:schemeClr val="bg1"/>
                </a:solidFill>
              </a:rPr>
              <a:t>For He has regarded the lowly state of His maidservant; For behold, henceforth all generations will call me blessed </a:t>
            </a:r>
          </a:p>
          <a:p>
            <a:pPr algn="ctr" rtl="0">
              <a:spcBef>
                <a:spcPct val="0"/>
              </a:spcBef>
              <a:buFontTx/>
              <a:buNone/>
            </a:pPr>
            <a:r>
              <a:rPr lang="en-US" altLang="en-US" b="1" dirty="0">
                <a:solidFill>
                  <a:schemeClr val="bg1"/>
                </a:solidFill>
              </a:rPr>
              <a:t>(</a:t>
            </a:r>
            <a:r>
              <a:rPr lang="en-US" altLang="en-US" b="1" dirty="0" err="1">
                <a:solidFill>
                  <a:schemeClr val="bg1"/>
                </a:solidFill>
              </a:rPr>
              <a:t>Luk</a:t>
            </a:r>
            <a:r>
              <a:rPr lang="en-US" altLang="en-US" b="1" dirty="0">
                <a:solidFill>
                  <a:schemeClr val="bg1"/>
                </a:solidFill>
              </a:rPr>
              <a:t>  1 :  48)</a:t>
            </a:r>
          </a:p>
        </p:txBody>
      </p:sp>
      <p:sp>
        <p:nvSpPr>
          <p:cNvPr id="4" name="AutoShape 2"/>
          <p:cNvSpPr>
            <a:spLocks noChangeArrowheads="1"/>
          </p:cNvSpPr>
          <p:nvPr/>
        </p:nvSpPr>
        <p:spPr bwMode="auto">
          <a:xfrm>
            <a:off x="566738" y="68978"/>
            <a:ext cx="11058525" cy="1328023"/>
          </a:xfrm>
          <a:prstGeom prst="roundRect">
            <a:avLst/>
          </a:prstGeom>
          <a:solidFill>
            <a:srgbClr val="C00000"/>
          </a:solidFill>
          <a:ln>
            <a:headEnd/>
            <a:tailEnd/>
          </a:ln>
        </p:spPr>
        <p:style>
          <a:lnRef idx="2">
            <a:schemeClr val="dk1"/>
          </a:lnRef>
          <a:fillRef idx="1">
            <a:schemeClr val="lt1"/>
          </a:fillRef>
          <a:effectRef idx="0">
            <a:schemeClr val="dk1"/>
          </a:effectRef>
          <a:fontRef idx="minor">
            <a:schemeClr val="dk1"/>
          </a:fontRef>
        </p:style>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أليس من الطبيعي أن تكون الملكة مرتاحة ؟!</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a:spcBef>
                <a:spcPct val="0"/>
              </a:spcBef>
              <a:buNone/>
            </a:pPr>
            <a:r>
              <a:rPr lang="en-GB" sz="3600" b="1" dirty="0">
                <a:solidFill>
                  <a:schemeClr val="bg1"/>
                </a:solidFill>
              </a:rPr>
              <a:t>Isn't it normal for the Queen to be comfortable ?!</a:t>
            </a:r>
            <a:endParaRPr lang="en-US" altLang="en-US"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2657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4422"/>
            <a:ext cx="12192001" cy="6902422"/>
          </a:xfrm>
          <a:prstGeom prst="rect">
            <a:avLst/>
          </a:prstGeom>
        </p:spPr>
      </p:pic>
      <p:sp>
        <p:nvSpPr>
          <p:cNvPr id="6153" name="AutoShape 9"/>
          <p:cNvSpPr>
            <a:spLocks noChangeArrowheads="1"/>
          </p:cNvSpPr>
          <p:nvPr/>
        </p:nvSpPr>
        <p:spPr bwMode="auto">
          <a:xfrm>
            <a:off x="2082799" y="2717119"/>
            <a:ext cx="7820025" cy="1379339"/>
          </a:xfrm>
          <a:prstGeom prst="wave">
            <a:avLst>
              <a:gd name="adj1" fmla="val 5519"/>
              <a:gd name="adj2" fmla="val 3426"/>
            </a:avLst>
          </a:prstGeom>
          <a:solidFill>
            <a:srgbClr val="993366">
              <a:alpha val="79999"/>
            </a:srgbClr>
          </a:solidFill>
          <a:ln w="34925" algn="ctr">
            <a:solidFill>
              <a:srgbClr val="FFCC99"/>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EG" altLang="fr-FR" b="1" dirty="0">
                <a:solidFill>
                  <a:schemeClr val="bg1"/>
                </a:solidFill>
                <a:latin typeface="Times New Roman" panose="02020603050405020304" pitchFamily="18" charset="0"/>
                <a:cs typeface="Times New Roman" panose="02020603050405020304" pitchFamily="18" charset="0"/>
              </a:rPr>
              <a:t>أين حضن الوالدين ؟</a:t>
            </a:r>
            <a:endParaRPr lang="en-US" altLang="fr-FR"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fr-FR" b="1" dirty="0">
                <a:solidFill>
                  <a:schemeClr val="bg1"/>
                </a:solidFill>
                <a:latin typeface="Times New Roman" panose="02020603050405020304" pitchFamily="18" charset="0"/>
                <a:cs typeface="Times New Roman" panose="02020603050405020304" pitchFamily="18" charset="0"/>
              </a:rPr>
              <a:t>Where is the bosom of the parents</a:t>
            </a:r>
          </a:p>
        </p:txBody>
      </p:sp>
      <p:sp>
        <p:nvSpPr>
          <p:cNvPr id="10" name="AutoShape 11"/>
          <p:cNvSpPr>
            <a:spLocks noChangeArrowheads="1"/>
          </p:cNvSpPr>
          <p:nvPr/>
        </p:nvSpPr>
        <p:spPr bwMode="auto">
          <a:xfrm>
            <a:off x="1176640" y="4024536"/>
            <a:ext cx="10010776" cy="1379339"/>
          </a:xfrm>
          <a:prstGeom prst="wave">
            <a:avLst>
              <a:gd name="adj1" fmla="val 5519"/>
              <a:gd name="adj2" fmla="val 3426"/>
            </a:avLst>
          </a:prstGeom>
          <a:solidFill>
            <a:schemeClr val="tx1">
              <a:alpha val="79999"/>
            </a:schemeClr>
          </a:solidFill>
          <a:ln w="34925" algn="ctr">
            <a:solidFill>
              <a:srgbClr val="FFCCFF"/>
            </a:solidFill>
            <a:round/>
            <a:headEnd/>
            <a:tailEnd/>
          </a:ln>
          <a:effectLst>
            <a:outerShdw dist="3592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EG" altLang="fr-FR" b="1" dirty="0">
                <a:solidFill>
                  <a:schemeClr val="bg1"/>
                </a:solidFill>
                <a:latin typeface="Times New Roman" panose="02020603050405020304" pitchFamily="18" charset="0"/>
                <a:cs typeface="Times New Roman" panose="02020603050405020304" pitchFamily="18" charset="0"/>
              </a:rPr>
              <a:t>أين مرح الأطفال وحريتهم ؟</a:t>
            </a:r>
            <a:endParaRPr lang="en-US" altLang="fr-FR" b="1" dirty="0">
              <a:solidFill>
                <a:schemeClr val="bg1"/>
              </a:solidFill>
              <a:latin typeface="Times New Roman" panose="02020603050405020304" pitchFamily="18" charset="0"/>
              <a:cs typeface="Times New Roman" panose="02020603050405020304" pitchFamily="18" charset="0"/>
            </a:endParaRPr>
          </a:p>
          <a:p>
            <a:pPr algn="ctr">
              <a:spcBef>
                <a:spcPct val="0"/>
              </a:spcBef>
              <a:buNone/>
            </a:pPr>
            <a:r>
              <a:rPr lang="en-GB" b="1" dirty="0">
                <a:solidFill>
                  <a:schemeClr val="bg1"/>
                </a:solidFill>
              </a:rPr>
              <a:t>Where is the fun and freedom of children?</a:t>
            </a:r>
            <a:endParaRPr lang="en-US" altLang="fr-FR" b="1" dirty="0">
              <a:solidFill>
                <a:schemeClr val="bg1"/>
              </a:solidFill>
              <a:latin typeface="Times New Roman" panose="02020603050405020304" pitchFamily="18" charset="0"/>
              <a:cs typeface="Times New Roman" panose="02020603050405020304" pitchFamily="18" charset="0"/>
            </a:endParaRPr>
          </a:p>
        </p:txBody>
      </p:sp>
      <p:sp>
        <p:nvSpPr>
          <p:cNvPr id="6" name="AutoShape 11"/>
          <p:cNvSpPr>
            <a:spLocks noChangeArrowheads="1"/>
          </p:cNvSpPr>
          <p:nvPr/>
        </p:nvSpPr>
        <p:spPr bwMode="auto">
          <a:xfrm>
            <a:off x="2461233" y="5403615"/>
            <a:ext cx="7441591" cy="1379339"/>
          </a:xfrm>
          <a:prstGeom prst="wave">
            <a:avLst>
              <a:gd name="adj1" fmla="val 5519"/>
              <a:gd name="adj2" fmla="val 3426"/>
            </a:avLst>
          </a:prstGeom>
          <a:solidFill>
            <a:schemeClr val="accent6">
              <a:lumMod val="50000"/>
              <a:alpha val="79999"/>
            </a:schemeClr>
          </a:solidFill>
          <a:ln w="34925" algn="ctr">
            <a:solidFill>
              <a:srgbClr val="FFF4CD"/>
            </a:solidFill>
            <a:round/>
            <a:headEnd/>
            <a:tailEnd/>
          </a:ln>
          <a:effectLst>
            <a:outerShdw dist="17961" dir="2700000" algn="ctr" rotWithShape="0">
              <a:schemeClr val="tx1">
                <a:alpha val="50000"/>
              </a:schemeClr>
            </a:outerShdw>
          </a:effectLst>
        </p:spPr>
        <p:txBody>
          <a:bodyPr wrap="non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EG" altLang="fr-FR" b="1" dirty="0">
                <a:solidFill>
                  <a:schemeClr val="bg1"/>
                </a:solidFill>
                <a:latin typeface="Times New Roman" panose="02020603050405020304" pitchFamily="18" charset="0"/>
                <a:cs typeface="Times New Roman" panose="02020603050405020304" pitchFamily="18" charset="0"/>
              </a:rPr>
              <a:t>أين الهدايا والصداقات ؟</a:t>
            </a:r>
            <a:endParaRPr lang="en-US" altLang="fr-FR" b="1" dirty="0">
              <a:solidFill>
                <a:schemeClr val="bg1"/>
              </a:solidFill>
              <a:latin typeface="Times New Roman" panose="02020603050405020304" pitchFamily="18" charset="0"/>
              <a:cs typeface="Times New Roman" panose="02020603050405020304" pitchFamily="18" charset="0"/>
            </a:endParaRPr>
          </a:p>
          <a:p>
            <a:pPr algn="ctr">
              <a:spcBef>
                <a:spcPct val="0"/>
              </a:spcBef>
              <a:buNone/>
            </a:pPr>
            <a:r>
              <a:rPr lang="en-GB" b="1" dirty="0">
                <a:solidFill>
                  <a:schemeClr val="bg1"/>
                </a:solidFill>
              </a:rPr>
              <a:t>Where are the gifts and friends?</a:t>
            </a:r>
            <a:endParaRPr lang="en-US" altLang="fr-FR" b="1" dirty="0">
              <a:solidFill>
                <a:schemeClr val="bg1"/>
              </a:solidFill>
              <a:latin typeface="Times New Roman" panose="02020603050405020304" pitchFamily="18" charset="0"/>
              <a:cs typeface="Times New Roman" panose="02020603050405020304" pitchFamily="18" charset="0"/>
            </a:endParaRPr>
          </a:p>
        </p:txBody>
      </p:sp>
      <p:sp>
        <p:nvSpPr>
          <p:cNvPr id="7" name="AutoShape 2"/>
          <p:cNvSpPr>
            <a:spLocks noChangeArrowheads="1"/>
          </p:cNvSpPr>
          <p:nvPr/>
        </p:nvSpPr>
        <p:spPr bwMode="auto">
          <a:xfrm>
            <a:off x="2443956" y="192297"/>
            <a:ext cx="7097713" cy="1595021"/>
          </a:xfrm>
          <a:prstGeom prst="bevel">
            <a:avLst>
              <a:gd name="adj" fmla="val 12500"/>
            </a:avLst>
          </a:prstGeom>
          <a:solidFill>
            <a:srgbClr val="C00000">
              <a:alpha val="79999"/>
            </a:srgbClr>
          </a:solidFill>
          <a:ln w="34925" algn="ctr">
            <a:solidFill>
              <a:srgbClr val="FFCC99"/>
            </a:solidFill>
            <a:round/>
            <a:headEnd/>
            <a:tailEnd/>
          </a:ln>
          <a:effectLst>
            <a:outerShdw dist="17961" dir="2700000" algn="ctr" rotWithShape="0">
              <a:schemeClr val="tx1">
                <a:alpha val="50000"/>
              </a:schemeClr>
            </a:outerShdw>
          </a:effectLst>
        </p:spPr>
        <p:txBody>
          <a:bodyPr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الطفولة والباب الضيق</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3600" b="1" dirty="0">
                <a:solidFill>
                  <a:schemeClr val="bg1"/>
                </a:solidFill>
                <a:latin typeface="Times New Roman" panose="02020603050405020304" pitchFamily="18" charset="0"/>
                <a:cs typeface="Times New Roman" panose="02020603050405020304" pitchFamily="18" charset="0"/>
              </a:rPr>
              <a:t>Childhood and the narrow gate</a:t>
            </a:r>
          </a:p>
        </p:txBody>
      </p:sp>
    </p:spTree>
    <p:extLst>
      <p:ext uri="{BB962C8B-B14F-4D97-AF65-F5344CB8AC3E}">
        <p14:creationId xmlns:p14="http://schemas.microsoft.com/office/powerpoint/2010/main" val="28021754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ppt_x</p:attrName>
                                        </p:attrNameLst>
                                      </p:cBhvr>
                                      <p:tavLst>
                                        <p:tav tm="0">
                                          <p:val>
                                            <p:fltVal val="0.5"/>
                                          </p:val>
                                        </p:tav>
                                        <p:tav tm="100000">
                                          <p:val>
                                            <p:strVal val="#ppt_x"/>
                                          </p:val>
                                        </p:tav>
                                      </p:tavLst>
                                    </p:anim>
                                    <p:anim calcmode="lin" valueType="num">
                                      <p:cBhvr>
                                        <p:cTn id="10"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6153"/>
                                        </p:tgtEl>
                                        <p:attrNameLst>
                                          <p:attrName>style.visibility</p:attrName>
                                        </p:attrNameLst>
                                      </p:cBhvr>
                                      <p:to>
                                        <p:strVal val="visible"/>
                                      </p:to>
                                    </p:set>
                                    <p:anim calcmode="lin" valueType="num">
                                      <p:cBhvr>
                                        <p:cTn id="15" dur="500" fill="hold"/>
                                        <p:tgtEl>
                                          <p:spTgt spid="6153"/>
                                        </p:tgtEl>
                                        <p:attrNameLst>
                                          <p:attrName>ppt_w</p:attrName>
                                        </p:attrNameLst>
                                      </p:cBhvr>
                                      <p:tavLst>
                                        <p:tav tm="0">
                                          <p:val>
                                            <p:fltVal val="0"/>
                                          </p:val>
                                        </p:tav>
                                        <p:tav tm="100000">
                                          <p:val>
                                            <p:strVal val="#ppt_w"/>
                                          </p:val>
                                        </p:tav>
                                      </p:tavLst>
                                    </p:anim>
                                    <p:anim calcmode="lin" valueType="num">
                                      <p:cBhvr>
                                        <p:cTn id="16" dur="500" fill="hold"/>
                                        <p:tgtEl>
                                          <p:spTgt spid="6153"/>
                                        </p:tgtEl>
                                        <p:attrNameLst>
                                          <p:attrName>ppt_h</p:attrName>
                                        </p:attrNameLst>
                                      </p:cBhvr>
                                      <p:tavLst>
                                        <p:tav tm="0">
                                          <p:val>
                                            <p:fltVal val="0"/>
                                          </p:val>
                                        </p:tav>
                                        <p:tav tm="100000">
                                          <p:val>
                                            <p:strVal val="#ppt_h"/>
                                          </p:val>
                                        </p:tav>
                                      </p:tavLst>
                                    </p:anim>
                                    <p:anim calcmode="lin" valueType="num">
                                      <p:cBhvr>
                                        <p:cTn id="17" dur="500" fill="hold"/>
                                        <p:tgtEl>
                                          <p:spTgt spid="6153"/>
                                        </p:tgtEl>
                                        <p:attrNameLst>
                                          <p:attrName>ppt_x</p:attrName>
                                        </p:attrNameLst>
                                      </p:cBhvr>
                                      <p:tavLst>
                                        <p:tav tm="0">
                                          <p:val>
                                            <p:fltVal val="0.5"/>
                                          </p:val>
                                        </p:tav>
                                        <p:tav tm="100000">
                                          <p:val>
                                            <p:strVal val="#ppt_x"/>
                                          </p:val>
                                        </p:tav>
                                      </p:tavLst>
                                    </p:anim>
                                    <p:anim calcmode="lin" valueType="num">
                                      <p:cBhvr>
                                        <p:cTn id="18" dur="500" fill="hold"/>
                                        <p:tgtEl>
                                          <p:spTgt spid="6153"/>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 calcmode="lin" valueType="num">
                                      <p:cBhvr>
                                        <p:cTn id="25" dur="500" fill="hold"/>
                                        <p:tgtEl>
                                          <p:spTgt spid="10"/>
                                        </p:tgtEl>
                                        <p:attrNameLst>
                                          <p:attrName>ppt_x</p:attrName>
                                        </p:attrNameLst>
                                      </p:cBhvr>
                                      <p:tavLst>
                                        <p:tav tm="0">
                                          <p:val>
                                            <p:fltVal val="0.5"/>
                                          </p:val>
                                        </p:tav>
                                        <p:tav tm="100000">
                                          <p:val>
                                            <p:strVal val="#ppt_x"/>
                                          </p:val>
                                        </p:tav>
                                      </p:tavLst>
                                    </p:anim>
                                    <p:anim calcmode="lin" valueType="num">
                                      <p:cBhvr>
                                        <p:cTn id="26"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 calcmode="lin" valueType="num">
                                      <p:cBhvr>
                                        <p:cTn id="33" dur="500" fill="hold"/>
                                        <p:tgtEl>
                                          <p:spTgt spid="6"/>
                                        </p:tgtEl>
                                        <p:attrNameLst>
                                          <p:attrName>ppt_x</p:attrName>
                                        </p:attrNameLst>
                                      </p:cBhvr>
                                      <p:tavLst>
                                        <p:tav tm="0">
                                          <p:val>
                                            <p:fltVal val="0.5"/>
                                          </p:val>
                                        </p:tav>
                                        <p:tav tm="100000">
                                          <p:val>
                                            <p:strVal val="#ppt_x"/>
                                          </p:val>
                                        </p:tav>
                                      </p:tavLst>
                                    </p:anim>
                                    <p:anim calcmode="lin" valueType="num">
                                      <p:cBhvr>
                                        <p:cTn id="34" dur="5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10"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328"/>
            <a:ext cx="12192001" cy="6877328"/>
          </a:xfrm>
          <a:prstGeom prst="rect">
            <a:avLst/>
          </a:prstGeom>
        </p:spPr>
      </p:pic>
      <p:sp>
        <p:nvSpPr>
          <p:cNvPr id="6" name="Rectangle 2"/>
          <p:cNvSpPr>
            <a:spLocks noChangeArrowheads="1"/>
          </p:cNvSpPr>
          <p:nvPr/>
        </p:nvSpPr>
        <p:spPr bwMode="auto">
          <a:xfrm>
            <a:off x="1200150" y="4766579"/>
            <a:ext cx="10275889" cy="1815882"/>
          </a:xfrm>
          <a:prstGeom prst="rect">
            <a:avLst/>
          </a:prstGeom>
          <a:solidFill>
            <a:schemeClr val="tx1">
              <a:alpha val="79999"/>
            </a:schemeClr>
          </a:solidFill>
          <a:ln w="34925" algn="ctr">
            <a:solidFill>
              <a:srgbClr val="FFCC99"/>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ar-EG" altLang="en-US" sz="2800" b="1" dirty="0">
                <a:solidFill>
                  <a:schemeClr val="bg1"/>
                </a:solidFill>
              </a:rPr>
              <a:t>فقالت مريم هوذا انا امة الرب ليكن لي كقولك فمضى من عندها الملاك</a:t>
            </a:r>
            <a:r>
              <a:rPr lang="en-US" altLang="en-US" sz="2800" b="1" dirty="0">
                <a:solidFill>
                  <a:schemeClr val="bg1"/>
                </a:solidFill>
              </a:rPr>
              <a:t> </a:t>
            </a:r>
            <a:r>
              <a:rPr lang="ar-EG" altLang="en-US" sz="2800" b="1" dirty="0">
                <a:solidFill>
                  <a:schemeClr val="bg1"/>
                </a:solidFill>
              </a:rPr>
              <a:t>(لو  1 :  38)</a:t>
            </a:r>
          </a:p>
          <a:p>
            <a:pPr algn="ctr" rtl="0">
              <a:spcBef>
                <a:spcPct val="0"/>
              </a:spcBef>
              <a:buFontTx/>
              <a:buNone/>
            </a:pPr>
            <a:r>
              <a:rPr lang="en-US" altLang="en-US" sz="2800" b="1" dirty="0">
                <a:solidFill>
                  <a:schemeClr val="bg1"/>
                </a:solidFill>
              </a:rPr>
              <a:t>Then Mary said, "Behold the maidservant of the Lord! Let it be to me according to your word" And the angel departed from her (</a:t>
            </a:r>
            <a:r>
              <a:rPr lang="en-US" altLang="en-US" sz="2800" b="1" dirty="0" err="1">
                <a:solidFill>
                  <a:schemeClr val="bg1"/>
                </a:solidFill>
              </a:rPr>
              <a:t>Luk</a:t>
            </a:r>
            <a:r>
              <a:rPr lang="en-US" altLang="en-US" sz="2800" b="1" dirty="0">
                <a:solidFill>
                  <a:schemeClr val="bg1"/>
                </a:solidFill>
              </a:rPr>
              <a:t>  1 :  38)</a:t>
            </a:r>
          </a:p>
        </p:txBody>
      </p:sp>
      <p:sp>
        <p:nvSpPr>
          <p:cNvPr id="3" name="AutoShape 2"/>
          <p:cNvSpPr>
            <a:spLocks noChangeArrowheads="1"/>
          </p:cNvSpPr>
          <p:nvPr/>
        </p:nvSpPr>
        <p:spPr bwMode="auto">
          <a:xfrm>
            <a:off x="1396204" y="182921"/>
            <a:ext cx="9113839" cy="1328023"/>
          </a:xfrm>
          <a:prstGeom prst="roundRect">
            <a:avLst/>
          </a:prstGeom>
          <a:solidFill>
            <a:srgbClr val="C00000">
              <a:alpha val="79999"/>
            </a:srgbClr>
          </a:solidFill>
          <a:ln w="34925" algn="ctr">
            <a:solidFill>
              <a:srgbClr val="FFCC99"/>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البشارة والباب الضيق</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a:spcBef>
                <a:spcPct val="0"/>
              </a:spcBef>
              <a:buNone/>
            </a:pPr>
            <a:r>
              <a:rPr lang="en-GB" sz="3600" b="1" dirty="0">
                <a:solidFill>
                  <a:schemeClr val="bg1"/>
                </a:solidFill>
              </a:rPr>
              <a:t>The Annunciation and the narrow gate</a:t>
            </a:r>
            <a:endParaRPr lang="en-US" altLang="en-US"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96460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328"/>
            <a:ext cx="12192001" cy="6877328"/>
          </a:xfrm>
          <a:prstGeom prst="rect">
            <a:avLst/>
          </a:prstGeom>
        </p:spPr>
      </p:pic>
      <p:sp>
        <p:nvSpPr>
          <p:cNvPr id="6153" name="AutoShape 9"/>
          <p:cNvSpPr>
            <a:spLocks noChangeArrowheads="1"/>
          </p:cNvSpPr>
          <p:nvPr/>
        </p:nvSpPr>
        <p:spPr bwMode="auto">
          <a:xfrm>
            <a:off x="423860" y="4040822"/>
            <a:ext cx="11058525" cy="1379339"/>
          </a:xfrm>
          <a:prstGeom prst="wave">
            <a:avLst>
              <a:gd name="adj1" fmla="val 5519"/>
              <a:gd name="adj2" fmla="val 3426"/>
            </a:avLst>
          </a:prstGeom>
          <a:solidFill>
            <a:schemeClr val="accent6">
              <a:lumMod val="50000"/>
              <a:alpha val="79999"/>
            </a:schemeClr>
          </a:solidFill>
          <a:ln w="34925" algn="ctr">
            <a:solidFill>
              <a:srgbClr val="FFCC99"/>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EG" altLang="fr-FR" b="1" dirty="0">
                <a:solidFill>
                  <a:schemeClr val="bg1"/>
                </a:solidFill>
                <a:latin typeface="Times New Roman" panose="02020603050405020304" pitchFamily="18" charset="0"/>
                <a:cs typeface="Times New Roman" panose="02020603050405020304" pitchFamily="18" charset="0"/>
              </a:rPr>
              <a:t>احتمال شك يوسف .. واحتمال الرجم</a:t>
            </a:r>
            <a:endParaRPr lang="en-US" altLang="fr-FR"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fr-FR" b="1" dirty="0">
                <a:solidFill>
                  <a:schemeClr val="bg1"/>
                </a:solidFill>
                <a:latin typeface="Times New Roman" panose="02020603050405020304" pitchFamily="18" charset="0"/>
                <a:cs typeface="Times New Roman" panose="02020603050405020304" pitchFamily="18" charset="0"/>
              </a:rPr>
              <a:t>Enduring Joseph’s Doubts…. Enduring Stoning</a:t>
            </a:r>
          </a:p>
        </p:txBody>
      </p:sp>
      <p:sp>
        <p:nvSpPr>
          <p:cNvPr id="10" name="AutoShape 11"/>
          <p:cNvSpPr>
            <a:spLocks noChangeArrowheads="1"/>
          </p:cNvSpPr>
          <p:nvPr/>
        </p:nvSpPr>
        <p:spPr bwMode="auto">
          <a:xfrm>
            <a:off x="-152400" y="5420161"/>
            <a:ext cx="12344400" cy="1379339"/>
          </a:xfrm>
          <a:prstGeom prst="wave">
            <a:avLst>
              <a:gd name="adj1" fmla="val 5519"/>
              <a:gd name="adj2" fmla="val 3426"/>
            </a:avLst>
          </a:prstGeom>
          <a:solidFill>
            <a:schemeClr val="tx1">
              <a:alpha val="79999"/>
            </a:schemeClr>
          </a:solidFill>
          <a:ln w="34925" algn="ctr">
            <a:solidFill>
              <a:srgbClr val="FFCCFF"/>
            </a:solidFill>
            <a:round/>
            <a:headEnd/>
            <a:tailEnd/>
          </a:ln>
          <a:effectLst>
            <a:outerShdw dist="3592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EG" altLang="fr-FR" b="1" dirty="0">
                <a:solidFill>
                  <a:schemeClr val="bg1"/>
                </a:solidFill>
                <a:latin typeface="Times New Roman" panose="02020603050405020304" pitchFamily="18" charset="0"/>
                <a:cs typeface="Times New Roman" panose="02020603050405020304" pitchFamily="18" charset="0"/>
              </a:rPr>
              <a:t>احتمال تغيير المسار .. والمسئولية الكبرى</a:t>
            </a:r>
            <a:endParaRPr lang="en-US" altLang="fr-FR"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fr-FR" b="1" dirty="0">
                <a:solidFill>
                  <a:schemeClr val="bg1"/>
                </a:solidFill>
                <a:latin typeface="Times New Roman" panose="02020603050405020304" pitchFamily="18" charset="0"/>
                <a:cs typeface="Times New Roman" panose="02020603050405020304" pitchFamily="18" charset="0"/>
              </a:rPr>
              <a:t>Enduring Changing the Path….. The Great Responsibility</a:t>
            </a:r>
          </a:p>
        </p:txBody>
      </p:sp>
      <p:sp>
        <p:nvSpPr>
          <p:cNvPr id="7" name="AutoShape 2"/>
          <p:cNvSpPr>
            <a:spLocks noChangeArrowheads="1"/>
          </p:cNvSpPr>
          <p:nvPr/>
        </p:nvSpPr>
        <p:spPr bwMode="auto">
          <a:xfrm>
            <a:off x="1396204" y="182921"/>
            <a:ext cx="9113839" cy="1328023"/>
          </a:xfrm>
          <a:prstGeom prst="roundRect">
            <a:avLst/>
          </a:prstGeom>
          <a:solidFill>
            <a:srgbClr val="C00000">
              <a:alpha val="79999"/>
            </a:srgbClr>
          </a:solidFill>
          <a:ln w="34925" algn="ctr">
            <a:solidFill>
              <a:srgbClr val="FFCC99"/>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البشارة والباب الضيق</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a:spcBef>
                <a:spcPct val="0"/>
              </a:spcBef>
              <a:buNone/>
            </a:pPr>
            <a:r>
              <a:rPr lang="en-GB" sz="3600" b="1" dirty="0">
                <a:solidFill>
                  <a:schemeClr val="bg1"/>
                </a:solidFill>
              </a:rPr>
              <a:t>The Annunciation and the narrow gate</a:t>
            </a:r>
            <a:endParaRPr lang="en-US" altLang="en-US"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97559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6153"/>
                                        </p:tgtEl>
                                        <p:attrNameLst>
                                          <p:attrName>style.visibility</p:attrName>
                                        </p:attrNameLst>
                                      </p:cBhvr>
                                      <p:to>
                                        <p:strVal val="visible"/>
                                      </p:to>
                                    </p:set>
                                    <p:anim calcmode="lin" valueType="num">
                                      <p:cBhvr>
                                        <p:cTn id="7" dur="500" fill="hold"/>
                                        <p:tgtEl>
                                          <p:spTgt spid="6153"/>
                                        </p:tgtEl>
                                        <p:attrNameLst>
                                          <p:attrName>ppt_w</p:attrName>
                                        </p:attrNameLst>
                                      </p:cBhvr>
                                      <p:tavLst>
                                        <p:tav tm="0">
                                          <p:val>
                                            <p:fltVal val="0"/>
                                          </p:val>
                                        </p:tav>
                                        <p:tav tm="100000">
                                          <p:val>
                                            <p:strVal val="#ppt_w"/>
                                          </p:val>
                                        </p:tav>
                                      </p:tavLst>
                                    </p:anim>
                                    <p:anim calcmode="lin" valueType="num">
                                      <p:cBhvr>
                                        <p:cTn id="8" dur="500" fill="hold"/>
                                        <p:tgtEl>
                                          <p:spTgt spid="6153"/>
                                        </p:tgtEl>
                                        <p:attrNameLst>
                                          <p:attrName>ppt_h</p:attrName>
                                        </p:attrNameLst>
                                      </p:cBhvr>
                                      <p:tavLst>
                                        <p:tav tm="0">
                                          <p:val>
                                            <p:fltVal val="0"/>
                                          </p:val>
                                        </p:tav>
                                        <p:tav tm="100000">
                                          <p:val>
                                            <p:strVal val="#ppt_h"/>
                                          </p:val>
                                        </p:tav>
                                      </p:tavLst>
                                    </p:anim>
                                    <p:anim calcmode="lin" valueType="num">
                                      <p:cBhvr>
                                        <p:cTn id="9" dur="500" fill="hold"/>
                                        <p:tgtEl>
                                          <p:spTgt spid="6153"/>
                                        </p:tgtEl>
                                        <p:attrNameLst>
                                          <p:attrName>ppt_x</p:attrName>
                                        </p:attrNameLst>
                                      </p:cBhvr>
                                      <p:tavLst>
                                        <p:tav tm="0">
                                          <p:val>
                                            <p:fltVal val="0.5"/>
                                          </p:val>
                                        </p:tav>
                                        <p:tav tm="100000">
                                          <p:val>
                                            <p:strVal val="#ppt_x"/>
                                          </p:val>
                                        </p:tav>
                                      </p:tavLst>
                                    </p:anim>
                                    <p:anim calcmode="lin" valueType="num">
                                      <p:cBhvr>
                                        <p:cTn id="10" dur="500" fill="hold"/>
                                        <p:tgtEl>
                                          <p:spTgt spid="6153"/>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 calcmode="lin" valueType="num">
                                      <p:cBhvr>
                                        <p:cTn id="17" dur="500" fill="hold"/>
                                        <p:tgtEl>
                                          <p:spTgt spid="10"/>
                                        </p:tgtEl>
                                        <p:attrNameLst>
                                          <p:attrName>ppt_x</p:attrName>
                                        </p:attrNameLst>
                                      </p:cBhvr>
                                      <p:tavLst>
                                        <p:tav tm="0">
                                          <p:val>
                                            <p:fltVal val="0.5"/>
                                          </p:val>
                                        </p:tav>
                                        <p:tav tm="100000">
                                          <p:val>
                                            <p:strVal val="#ppt_x"/>
                                          </p:val>
                                        </p:tav>
                                      </p:tavLst>
                                    </p:anim>
                                    <p:anim calcmode="lin" valueType="num">
                                      <p:cBhvr>
                                        <p:cTn id="18" dur="500" fill="hold"/>
                                        <p:tgtEl>
                                          <p:spTgt spid="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153" name="AutoShape 9"/>
          <p:cNvSpPr>
            <a:spLocks noChangeArrowheads="1"/>
          </p:cNvSpPr>
          <p:nvPr/>
        </p:nvSpPr>
        <p:spPr bwMode="auto">
          <a:xfrm>
            <a:off x="5218114" y="1587957"/>
            <a:ext cx="6838950" cy="1379339"/>
          </a:xfrm>
          <a:prstGeom prst="wave">
            <a:avLst>
              <a:gd name="adj1" fmla="val 5519"/>
              <a:gd name="adj2" fmla="val 3426"/>
            </a:avLst>
          </a:prstGeom>
          <a:solidFill>
            <a:schemeClr val="accent6">
              <a:lumMod val="50000"/>
              <a:alpha val="79999"/>
            </a:schemeClr>
          </a:solidFill>
          <a:ln w="34925" algn="ctr">
            <a:solidFill>
              <a:srgbClr val="FFCC99"/>
            </a:solidFill>
            <a:round/>
            <a:headEnd/>
            <a:tailEnd/>
          </a:ln>
          <a:effectLst>
            <a:outerShdw dist="17961" dir="2700000" algn="ctr" rotWithShape="0">
              <a:schemeClr val="tx1">
                <a:alpha val="50000"/>
              </a:schemeClr>
            </a:outerShdw>
          </a:effectLst>
        </p:spPr>
        <p:txBody>
          <a:bodyPr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EG" altLang="fr-FR" b="1" dirty="0">
                <a:solidFill>
                  <a:schemeClr val="bg1"/>
                </a:solidFill>
                <a:latin typeface="Times New Roman" panose="02020603050405020304" pitchFamily="18" charset="0"/>
                <a:cs typeface="Times New Roman" panose="02020603050405020304" pitchFamily="18" charset="0"/>
              </a:rPr>
              <a:t>الولادة فى ظروف قاسية</a:t>
            </a:r>
            <a:endParaRPr lang="en-US" altLang="fr-FR"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fr-FR" b="1" dirty="0">
                <a:solidFill>
                  <a:schemeClr val="bg1"/>
                </a:solidFill>
                <a:latin typeface="Times New Roman" panose="02020603050405020304" pitchFamily="18" charset="0"/>
                <a:cs typeface="Times New Roman" panose="02020603050405020304" pitchFamily="18" charset="0"/>
              </a:rPr>
              <a:t>Giving Birth in tough conditions</a:t>
            </a:r>
          </a:p>
        </p:txBody>
      </p:sp>
      <p:sp>
        <p:nvSpPr>
          <p:cNvPr id="10" name="AutoShape 11"/>
          <p:cNvSpPr>
            <a:spLocks noChangeArrowheads="1"/>
          </p:cNvSpPr>
          <p:nvPr/>
        </p:nvSpPr>
        <p:spPr bwMode="auto">
          <a:xfrm>
            <a:off x="187326" y="5287269"/>
            <a:ext cx="6975475" cy="1379339"/>
          </a:xfrm>
          <a:prstGeom prst="wave">
            <a:avLst>
              <a:gd name="adj1" fmla="val 5519"/>
              <a:gd name="adj2" fmla="val 3426"/>
            </a:avLst>
          </a:prstGeom>
          <a:solidFill>
            <a:schemeClr val="accent5">
              <a:lumMod val="50000"/>
              <a:alpha val="79999"/>
            </a:schemeClr>
          </a:solidFill>
          <a:ln w="34925" algn="ctr">
            <a:solidFill>
              <a:srgbClr val="FFCCFF"/>
            </a:solidFill>
            <a:round/>
            <a:headEnd/>
            <a:tailEnd/>
          </a:ln>
          <a:effectLst>
            <a:outerShdw dist="35921" dir="2700000" algn="ctr" rotWithShape="0">
              <a:schemeClr val="tx1">
                <a:alpha val="50000"/>
              </a:schemeClr>
            </a:outerShdw>
          </a:effectLst>
        </p:spPr>
        <p:txBody>
          <a:bodyPr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EG" altLang="fr-FR" b="1" dirty="0">
                <a:solidFill>
                  <a:schemeClr val="bg1"/>
                </a:solidFill>
                <a:latin typeface="Times New Roman" panose="02020603050405020304" pitchFamily="18" charset="0"/>
                <a:cs typeface="Times New Roman" panose="02020603050405020304" pitchFamily="18" charset="0"/>
              </a:rPr>
              <a:t>مزود البقر فى بيت لحم</a:t>
            </a:r>
            <a:endParaRPr lang="en-US" altLang="fr-FR"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fr-FR" b="1" dirty="0">
                <a:solidFill>
                  <a:schemeClr val="bg1"/>
                </a:solidFill>
                <a:latin typeface="Times New Roman" panose="02020603050405020304" pitchFamily="18" charset="0"/>
                <a:cs typeface="Times New Roman" panose="02020603050405020304" pitchFamily="18" charset="0"/>
              </a:rPr>
              <a:t>The Manger in Bethlehem</a:t>
            </a:r>
          </a:p>
        </p:txBody>
      </p:sp>
      <p:sp>
        <p:nvSpPr>
          <p:cNvPr id="8" name="AutoShape 2"/>
          <p:cNvSpPr>
            <a:spLocks noChangeArrowheads="1"/>
          </p:cNvSpPr>
          <p:nvPr/>
        </p:nvSpPr>
        <p:spPr bwMode="auto">
          <a:xfrm>
            <a:off x="2058989" y="120660"/>
            <a:ext cx="7097713" cy="1328023"/>
          </a:xfrm>
          <a:prstGeom prst="roundRect">
            <a:avLst/>
          </a:prstGeom>
          <a:solidFill>
            <a:srgbClr val="C00000">
              <a:alpha val="79999"/>
            </a:srgbClr>
          </a:solidFill>
          <a:ln w="34925" algn="ctr">
            <a:solidFill>
              <a:srgbClr val="FFCC99"/>
            </a:solidFill>
            <a:round/>
            <a:headEnd/>
            <a:tailEnd/>
          </a:ln>
          <a:effectLst>
            <a:outerShdw dist="17961" dir="2700000" algn="ctr" rotWithShape="0">
              <a:schemeClr val="tx1">
                <a:alpha val="50000"/>
              </a:schemeClr>
            </a:outerShdw>
          </a:effectLst>
        </p:spPr>
        <p:txBody>
          <a:bodyPr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الولادة والهرب إلى مصر</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3600" b="1" dirty="0">
                <a:solidFill>
                  <a:schemeClr val="bg1"/>
                </a:solidFill>
                <a:latin typeface="Times New Roman" panose="02020603050405020304" pitchFamily="18" charset="0"/>
                <a:cs typeface="Times New Roman" panose="02020603050405020304" pitchFamily="18" charset="0"/>
              </a:rPr>
              <a:t>Labor and Escaping to Egypt</a:t>
            </a:r>
          </a:p>
        </p:txBody>
      </p:sp>
    </p:spTree>
    <p:extLst>
      <p:ext uri="{BB962C8B-B14F-4D97-AF65-F5344CB8AC3E}">
        <p14:creationId xmlns:p14="http://schemas.microsoft.com/office/powerpoint/2010/main" val="10835360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ppt_x</p:attrName>
                                        </p:attrNameLst>
                                      </p:cBhvr>
                                      <p:tavLst>
                                        <p:tav tm="0">
                                          <p:val>
                                            <p:fltVal val="0.5"/>
                                          </p:val>
                                        </p:tav>
                                        <p:tav tm="100000">
                                          <p:val>
                                            <p:strVal val="#ppt_x"/>
                                          </p:val>
                                        </p:tav>
                                      </p:tavLst>
                                    </p:anim>
                                    <p:anim calcmode="lin" valueType="num">
                                      <p:cBhvr>
                                        <p:cTn id="10" dur="500" fill="hold"/>
                                        <p:tgtEl>
                                          <p:spTgt spid="8"/>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6153"/>
                                        </p:tgtEl>
                                        <p:attrNameLst>
                                          <p:attrName>style.visibility</p:attrName>
                                        </p:attrNameLst>
                                      </p:cBhvr>
                                      <p:to>
                                        <p:strVal val="visible"/>
                                      </p:to>
                                    </p:set>
                                    <p:anim calcmode="lin" valueType="num">
                                      <p:cBhvr>
                                        <p:cTn id="15" dur="500" fill="hold"/>
                                        <p:tgtEl>
                                          <p:spTgt spid="6153"/>
                                        </p:tgtEl>
                                        <p:attrNameLst>
                                          <p:attrName>ppt_w</p:attrName>
                                        </p:attrNameLst>
                                      </p:cBhvr>
                                      <p:tavLst>
                                        <p:tav tm="0">
                                          <p:val>
                                            <p:fltVal val="0"/>
                                          </p:val>
                                        </p:tav>
                                        <p:tav tm="100000">
                                          <p:val>
                                            <p:strVal val="#ppt_w"/>
                                          </p:val>
                                        </p:tav>
                                      </p:tavLst>
                                    </p:anim>
                                    <p:anim calcmode="lin" valueType="num">
                                      <p:cBhvr>
                                        <p:cTn id="16" dur="500" fill="hold"/>
                                        <p:tgtEl>
                                          <p:spTgt spid="6153"/>
                                        </p:tgtEl>
                                        <p:attrNameLst>
                                          <p:attrName>ppt_h</p:attrName>
                                        </p:attrNameLst>
                                      </p:cBhvr>
                                      <p:tavLst>
                                        <p:tav tm="0">
                                          <p:val>
                                            <p:fltVal val="0"/>
                                          </p:val>
                                        </p:tav>
                                        <p:tav tm="100000">
                                          <p:val>
                                            <p:strVal val="#ppt_h"/>
                                          </p:val>
                                        </p:tav>
                                      </p:tavLst>
                                    </p:anim>
                                    <p:anim calcmode="lin" valueType="num">
                                      <p:cBhvr>
                                        <p:cTn id="17" dur="500" fill="hold"/>
                                        <p:tgtEl>
                                          <p:spTgt spid="6153"/>
                                        </p:tgtEl>
                                        <p:attrNameLst>
                                          <p:attrName>ppt_x</p:attrName>
                                        </p:attrNameLst>
                                      </p:cBhvr>
                                      <p:tavLst>
                                        <p:tav tm="0">
                                          <p:val>
                                            <p:fltVal val="0.5"/>
                                          </p:val>
                                        </p:tav>
                                        <p:tav tm="100000">
                                          <p:val>
                                            <p:strVal val="#ppt_x"/>
                                          </p:val>
                                        </p:tav>
                                      </p:tavLst>
                                    </p:anim>
                                    <p:anim calcmode="lin" valueType="num">
                                      <p:cBhvr>
                                        <p:cTn id="18" dur="500" fill="hold"/>
                                        <p:tgtEl>
                                          <p:spTgt spid="6153"/>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 calcmode="lin" valueType="num">
                                      <p:cBhvr>
                                        <p:cTn id="25" dur="500" fill="hold"/>
                                        <p:tgtEl>
                                          <p:spTgt spid="10"/>
                                        </p:tgtEl>
                                        <p:attrNameLst>
                                          <p:attrName>ppt_x</p:attrName>
                                        </p:attrNameLst>
                                      </p:cBhvr>
                                      <p:tavLst>
                                        <p:tav tm="0">
                                          <p:val>
                                            <p:fltVal val="0.5"/>
                                          </p:val>
                                        </p:tav>
                                        <p:tav tm="100000">
                                          <p:val>
                                            <p:strVal val="#ppt_x"/>
                                          </p:val>
                                        </p:tav>
                                      </p:tavLst>
                                    </p:anim>
                                    <p:anim calcmode="lin" valueType="num">
                                      <p:cBhvr>
                                        <p:cTn id="26" dur="500" fill="hold"/>
                                        <p:tgtEl>
                                          <p:spTgt spid="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10"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2"/>
          <p:cNvSpPr>
            <a:spLocks noChangeArrowheads="1"/>
          </p:cNvSpPr>
          <p:nvPr/>
        </p:nvSpPr>
        <p:spPr bwMode="auto">
          <a:xfrm>
            <a:off x="130969" y="4021367"/>
            <a:ext cx="11930062" cy="2677656"/>
          </a:xfrm>
          <a:prstGeom prst="rect">
            <a:avLst/>
          </a:prstGeom>
          <a:solidFill>
            <a:schemeClr val="accent6">
              <a:lumMod val="50000"/>
              <a:alpha val="79999"/>
            </a:schemeClr>
          </a:solidFill>
          <a:ln w="34925" algn="ctr">
            <a:solidFill>
              <a:srgbClr val="FFCC99"/>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ar-EG" altLang="en-US" sz="2800" b="1" dirty="0">
                <a:solidFill>
                  <a:schemeClr val="bg1"/>
                </a:solidFill>
              </a:rPr>
              <a:t>و بعدما انصرفوا اذا ملاك الرب قد ظهر ليوسف في حلم قائلا قم و خذ الصبي و امه و اهرب الى مصر و كن هناك حتى اقول لك لان هيرودس مزمع ان يطلب الصبي ليهلكه (مت  2 :  13)</a:t>
            </a:r>
          </a:p>
          <a:p>
            <a:pPr algn="ctr" rtl="0">
              <a:spcBef>
                <a:spcPct val="0"/>
              </a:spcBef>
              <a:buFontTx/>
              <a:buNone/>
            </a:pPr>
            <a:r>
              <a:rPr lang="en-US" altLang="en-US" sz="2800" b="1" dirty="0">
                <a:solidFill>
                  <a:schemeClr val="bg1"/>
                </a:solidFill>
              </a:rPr>
              <a:t>Now when they had departed, behold, an angel of the Lord appeared to Joseph in a dream, saying, "Arise, take the young Child and His mother, flee to Egypt, and stay there until I bring you word; for Herod will seek the young Child to destroy Him" (Mat  2 :  13)</a:t>
            </a:r>
          </a:p>
        </p:txBody>
      </p:sp>
      <p:sp>
        <p:nvSpPr>
          <p:cNvPr id="4" name="AutoShape 2"/>
          <p:cNvSpPr>
            <a:spLocks noChangeArrowheads="1"/>
          </p:cNvSpPr>
          <p:nvPr/>
        </p:nvSpPr>
        <p:spPr bwMode="auto">
          <a:xfrm>
            <a:off x="2530476" y="348377"/>
            <a:ext cx="7097713" cy="1328023"/>
          </a:xfrm>
          <a:prstGeom prst="roundRect">
            <a:avLst/>
          </a:prstGeom>
          <a:solidFill>
            <a:srgbClr val="C00000">
              <a:alpha val="79999"/>
            </a:srgbClr>
          </a:solidFill>
          <a:ln w="34925" algn="ctr">
            <a:solidFill>
              <a:srgbClr val="FFCC99"/>
            </a:solidFill>
            <a:round/>
            <a:headEnd/>
            <a:tailEnd/>
          </a:ln>
          <a:effectLst>
            <a:outerShdw dist="17961" dir="2700000" algn="ctr" rotWithShape="0">
              <a:schemeClr val="tx1">
                <a:alpha val="50000"/>
              </a:schemeClr>
            </a:outerShdw>
          </a:effectLst>
        </p:spPr>
        <p:txBody>
          <a:bodyPr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الولادة والهرب إلى مصر</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3600" b="1" dirty="0">
                <a:solidFill>
                  <a:schemeClr val="bg1"/>
                </a:solidFill>
                <a:latin typeface="Times New Roman" panose="02020603050405020304" pitchFamily="18" charset="0"/>
                <a:cs typeface="Times New Roman" panose="02020603050405020304" pitchFamily="18" charset="0"/>
              </a:rPr>
              <a:t>Labor and Escaping to Egypt</a:t>
            </a:r>
          </a:p>
        </p:txBody>
      </p:sp>
    </p:spTree>
    <p:extLst>
      <p:ext uri="{BB962C8B-B14F-4D97-AF65-F5344CB8AC3E}">
        <p14:creationId xmlns:p14="http://schemas.microsoft.com/office/powerpoint/2010/main" val="3057277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1977</Words>
  <Application>Microsoft Office PowerPoint</Application>
  <PresentationFormat>Widescreen</PresentationFormat>
  <Paragraphs>125</Paragraphs>
  <Slides>24</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Shereen Seif</dc:creator>
  <cp:lastModifiedBy>Hgaras hgaras</cp:lastModifiedBy>
  <cp:revision>11</cp:revision>
  <dcterms:created xsi:type="dcterms:W3CDTF">2019-08-09T20:48:02Z</dcterms:created>
  <dcterms:modified xsi:type="dcterms:W3CDTF">2019-08-09T23:25:37Z</dcterms:modified>
</cp:coreProperties>
</file>