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0" r:id="rId4"/>
    <p:sldId id="258" r:id="rId5"/>
    <p:sldId id="271" r:id="rId6"/>
    <p:sldId id="260" r:id="rId7"/>
    <p:sldId id="272" r:id="rId8"/>
    <p:sldId id="261" r:id="rId9"/>
    <p:sldId id="273" r:id="rId10"/>
    <p:sldId id="263" r:id="rId11"/>
    <p:sldId id="266" r:id="rId12"/>
    <p:sldId id="274" r:id="rId13"/>
    <p:sldId id="269"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78"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E181A0B-D058-441E-BAE7-9D022195C211}" type="datetimeFigureOut">
              <a:rPr lang="en-GB" smtClean="0"/>
              <a:t>09/02/2018</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A883F10-DB29-445C-BD91-CBCE914C7D89}" type="slidenum">
              <a:rPr lang="en-GB" smtClean="0"/>
              <a:t>‹#›</a:t>
            </a:fld>
            <a:endParaRPr lang="en-GB"/>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85981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181A0B-D058-441E-BAE7-9D022195C211}" type="datetimeFigureOut">
              <a:rPr lang="en-GB" smtClean="0"/>
              <a:t>09/02/2018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83F10-DB29-445C-BD91-CBCE914C7D89}" type="slidenum">
              <a:rPr lang="en-GB" smtClean="0"/>
              <a:t>‹#›</a:t>
            </a:fld>
            <a:endParaRPr lang="en-GB"/>
          </a:p>
        </p:txBody>
      </p:sp>
    </p:spTree>
    <p:extLst>
      <p:ext uri="{BB962C8B-B14F-4D97-AF65-F5344CB8AC3E}">
        <p14:creationId xmlns:p14="http://schemas.microsoft.com/office/powerpoint/2010/main" val="999557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181A0B-D058-441E-BAE7-9D022195C211}" type="datetimeFigureOut">
              <a:rPr lang="en-GB" smtClean="0"/>
              <a:t>09/02/2018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83F10-DB29-445C-BD91-CBCE914C7D89}" type="slidenum">
              <a:rPr lang="en-GB" smtClean="0"/>
              <a:t>‹#›</a:t>
            </a:fld>
            <a:endParaRPr lang="en-GB"/>
          </a:p>
        </p:txBody>
      </p:sp>
    </p:spTree>
    <p:extLst>
      <p:ext uri="{BB962C8B-B14F-4D97-AF65-F5344CB8AC3E}">
        <p14:creationId xmlns:p14="http://schemas.microsoft.com/office/powerpoint/2010/main" val="636424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181A0B-D058-441E-BAE7-9D022195C211}" type="datetimeFigureOut">
              <a:rPr lang="en-GB" smtClean="0"/>
              <a:t>09/02/2018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83F10-DB29-445C-BD91-CBCE914C7D89}" type="slidenum">
              <a:rPr lang="en-GB" smtClean="0"/>
              <a:t>‹#›</a:t>
            </a:fld>
            <a:endParaRPr lang="en-GB"/>
          </a:p>
        </p:txBody>
      </p:sp>
    </p:spTree>
    <p:extLst>
      <p:ext uri="{BB962C8B-B14F-4D97-AF65-F5344CB8AC3E}">
        <p14:creationId xmlns:p14="http://schemas.microsoft.com/office/powerpoint/2010/main" val="4136041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E181A0B-D058-441E-BAE7-9D022195C211}" type="datetimeFigureOut">
              <a:rPr lang="en-GB" smtClean="0"/>
              <a:t>09/02/2018</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A883F10-DB29-445C-BD91-CBCE914C7D89}" type="slidenum">
              <a:rPr lang="en-GB" smtClean="0"/>
              <a:t>‹#›</a:t>
            </a:fld>
            <a:endParaRPr lang="en-GB"/>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4799047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181A0B-D058-441E-BAE7-9D022195C211}" type="datetimeFigureOut">
              <a:rPr lang="en-GB" smtClean="0"/>
              <a:t>09/02/2018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883F10-DB29-445C-BD91-CBCE914C7D89}" type="slidenum">
              <a:rPr lang="en-GB" smtClean="0"/>
              <a:t>‹#›</a:t>
            </a:fld>
            <a:endParaRPr lang="en-GB"/>
          </a:p>
        </p:txBody>
      </p:sp>
    </p:spTree>
    <p:extLst>
      <p:ext uri="{BB962C8B-B14F-4D97-AF65-F5344CB8AC3E}">
        <p14:creationId xmlns:p14="http://schemas.microsoft.com/office/powerpoint/2010/main" val="3434945936"/>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181A0B-D058-441E-BAE7-9D022195C211}" type="datetimeFigureOut">
              <a:rPr lang="en-GB" smtClean="0"/>
              <a:t>09/02/2018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883F10-DB29-445C-BD91-CBCE914C7D89}" type="slidenum">
              <a:rPr lang="en-GB" smtClean="0"/>
              <a:t>‹#›</a:t>
            </a:fld>
            <a:endParaRPr lang="en-GB"/>
          </a:p>
        </p:txBody>
      </p:sp>
    </p:spTree>
    <p:extLst>
      <p:ext uri="{BB962C8B-B14F-4D97-AF65-F5344CB8AC3E}">
        <p14:creationId xmlns:p14="http://schemas.microsoft.com/office/powerpoint/2010/main" val="3339823900"/>
      </p:ext>
    </p:extLst>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181A0B-D058-441E-BAE7-9D022195C211}" type="datetimeFigureOut">
              <a:rPr lang="en-GB" smtClean="0"/>
              <a:t>09/02/2018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883F10-DB29-445C-BD91-CBCE914C7D89}" type="slidenum">
              <a:rPr lang="en-GB" smtClean="0"/>
              <a:t>‹#›</a:t>
            </a:fld>
            <a:endParaRPr lang="en-GB"/>
          </a:p>
        </p:txBody>
      </p:sp>
    </p:spTree>
    <p:extLst>
      <p:ext uri="{BB962C8B-B14F-4D97-AF65-F5344CB8AC3E}">
        <p14:creationId xmlns:p14="http://schemas.microsoft.com/office/powerpoint/2010/main" val="1523139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81A0B-D058-441E-BAE7-9D022195C211}" type="datetimeFigureOut">
              <a:rPr lang="en-GB" smtClean="0"/>
              <a:t>09/02/2018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883F10-DB29-445C-BD91-CBCE914C7D89}" type="slidenum">
              <a:rPr lang="en-GB" smtClean="0"/>
              <a:t>‹#›</a:t>
            </a:fld>
            <a:endParaRPr lang="en-GB"/>
          </a:p>
        </p:txBody>
      </p:sp>
    </p:spTree>
    <p:extLst>
      <p:ext uri="{BB962C8B-B14F-4D97-AF65-F5344CB8AC3E}">
        <p14:creationId xmlns:p14="http://schemas.microsoft.com/office/powerpoint/2010/main" val="219866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BE181A0B-D058-441E-BAE7-9D022195C211}" type="datetimeFigureOut">
              <a:rPr lang="en-GB" smtClean="0"/>
              <a:t>09/02/2018</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7A883F10-DB29-445C-BD91-CBCE914C7D89}" type="slidenum">
              <a:rPr lang="en-GB" smtClean="0"/>
              <a:t>‹#›</a:t>
            </a:fld>
            <a:endParaRPr lang="en-GB"/>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25622147"/>
      </p:ext>
    </p:extLst>
  </p:cSld>
  <p:clrMapOvr>
    <a:masterClrMapping/>
  </p:clrMapOvr>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BE181A0B-D058-441E-BAE7-9D022195C211}" type="datetimeFigureOut">
              <a:rPr lang="en-GB" smtClean="0"/>
              <a:t>09/02/2018</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7A883F10-DB29-445C-BD91-CBCE914C7D89}" type="slidenum">
              <a:rPr lang="en-GB" smtClean="0"/>
              <a:t>‹#›</a:t>
            </a:fld>
            <a:endParaRPr lang="en-GB"/>
          </a:p>
        </p:txBody>
      </p:sp>
    </p:spTree>
    <p:extLst>
      <p:ext uri="{BB962C8B-B14F-4D97-AF65-F5344CB8AC3E}">
        <p14:creationId xmlns:p14="http://schemas.microsoft.com/office/powerpoint/2010/main" val="865702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E181A0B-D058-441E-BAE7-9D022195C211}" type="datetimeFigureOut">
              <a:rPr lang="en-GB" smtClean="0"/>
              <a:t>09/02/2018</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A883F10-DB29-445C-BD91-CBCE914C7D89}" type="slidenum">
              <a:rPr lang="en-GB" smtClean="0"/>
              <a:t>‹#›</a:t>
            </a:fld>
            <a:endParaRPr lang="en-GB"/>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002265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64498" y="1041238"/>
            <a:ext cx="6022365" cy="4394988"/>
          </a:xfrm>
        </p:spPr>
        <p:txBody>
          <a:bodyPr/>
          <a:lstStyle/>
          <a:p>
            <a:r>
              <a:rPr lang="en-US" sz="7200" dirty="0"/>
              <a:t>Comfort Zone</a:t>
            </a:r>
            <a:r>
              <a:rPr lang="ar-EG" sz="7200" dirty="0"/>
              <a:t/>
            </a:r>
            <a:br>
              <a:rPr lang="ar-EG" sz="7200" dirty="0"/>
            </a:br>
            <a:r>
              <a:rPr lang="ar-EG" sz="7000" spc="0" dirty="0">
                <a:latin typeface="Times New Roman" panose="02020603050405020304" pitchFamily="18" charset="0"/>
                <a:cs typeface="Times New Roman" panose="02020603050405020304" pitchFamily="18" charset="0"/>
              </a:rPr>
              <a:t>نطاق الراحة</a:t>
            </a:r>
            <a:endParaRPr lang="en-GB" sz="7000" spc="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7847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803" y="210935"/>
            <a:ext cx="10178322" cy="874915"/>
          </a:xfrm>
        </p:spPr>
        <p:txBody>
          <a:bodyPr>
            <a:normAutofit fontScale="90000"/>
          </a:bodyPr>
          <a:lstStyle/>
          <a:p>
            <a:r>
              <a:rPr lang="en-US" altLang="en-US" dirty="0"/>
              <a:t>The Learning Zone</a:t>
            </a:r>
            <a:br>
              <a:rPr lang="en-US" altLang="en-US" dirty="0"/>
            </a:br>
            <a:r>
              <a:rPr lang="en-GB" sz="2700" dirty="0"/>
              <a:t>The learning zone is where the magic happens</a:t>
            </a:r>
            <a:r>
              <a:rPr kumimoji="0" lang="en-US" altLang="en-US" sz="2700" b="1" i="0" u="none" strike="noStrike" cap="none" normalizeH="0" baseline="0" dirty="0">
                <a:ln>
                  <a:noFill/>
                </a:ln>
                <a:solidFill>
                  <a:srgbClr val="333333"/>
                </a:solidFill>
                <a:effectLst/>
                <a:latin typeface="Lato"/>
              </a:rPr>
              <a:t/>
            </a:r>
            <a:br>
              <a:rPr kumimoji="0" lang="en-US" altLang="en-US" sz="2700" b="1" i="0" u="none" strike="noStrike" cap="none" normalizeH="0" baseline="0" dirty="0">
                <a:ln>
                  <a:noFill/>
                </a:ln>
                <a:solidFill>
                  <a:srgbClr val="333333"/>
                </a:solidFill>
                <a:effectLst/>
                <a:latin typeface="Lato"/>
              </a:rPr>
            </a:br>
            <a:endParaRPr lang="en-GB" sz="27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629" y="1187782"/>
            <a:ext cx="6117251" cy="3733537"/>
          </a:xfrm>
          <a:prstGeom prst="rect">
            <a:avLst/>
          </a:prstGeom>
        </p:spPr>
      </p:pic>
      <p:sp>
        <p:nvSpPr>
          <p:cNvPr id="5" name="Content Placeholder 2"/>
          <p:cNvSpPr txBox="1">
            <a:spLocks/>
          </p:cNvSpPr>
          <p:nvPr/>
        </p:nvSpPr>
        <p:spPr>
          <a:xfrm>
            <a:off x="1273539" y="4928769"/>
            <a:ext cx="10127886" cy="785812"/>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r>
              <a:rPr lang="en-GB" dirty="0">
                <a:solidFill>
                  <a:schemeClr val="tx1"/>
                </a:solidFill>
              </a:rPr>
              <a:t>“We need a place of productive discomfort, if you’re too comfortable, you’re not productive. And if you’re too uncomfortable, you’re not productive.”</a:t>
            </a:r>
          </a:p>
        </p:txBody>
      </p:sp>
      <p:sp>
        <p:nvSpPr>
          <p:cNvPr id="6" name="Content Placeholder 2">
            <a:extLst>
              <a:ext uri="{FF2B5EF4-FFF2-40B4-BE49-F238E27FC236}">
                <a16:creationId xmlns:a16="http://schemas.microsoft.com/office/drawing/2014/main" xmlns="" id="{0B7092F5-D745-4A0E-B465-6DE616F775D7}"/>
              </a:ext>
            </a:extLst>
          </p:cNvPr>
          <p:cNvSpPr txBox="1">
            <a:spLocks/>
          </p:cNvSpPr>
          <p:nvPr/>
        </p:nvSpPr>
        <p:spPr>
          <a:xfrm>
            <a:off x="1371347" y="5708968"/>
            <a:ext cx="10127886" cy="1149032"/>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ctr" rtl="1"/>
            <a:r>
              <a:rPr lang="ar-EG" sz="3000" b="1" dirty="0">
                <a:solidFill>
                  <a:schemeClr val="tx1"/>
                </a:solidFill>
              </a:rPr>
              <a:t>"نحن بحاجة إلى شئ من القلق المنتج، إذا كنت مرتاحا جدا، فأنت غير منتج. وإذا كنت غير مرتاح جدا، فأنت غير منتج ".</a:t>
            </a:r>
          </a:p>
        </p:txBody>
      </p:sp>
      <p:sp>
        <p:nvSpPr>
          <p:cNvPr id="7" name="Title 1">
            <a:extLst>
              <a:ext uri="{FF2B5EF4-FFF2-40B4-BE49-F238E27FC236}">
                <a16:creationId xmlns:a16="http://schemas.microsoft.com/office/drawing/2014/main" xmlns="" id="{83045984-F278-4072-AA7F-05707E6424CF}"/>
              </a:ext>
            </a:extLst>
          </p:cNvPr>
          <p:cNvSpPr txBox="1">
            <a:spLocks/>
          </p:cNvSpPr>
          <p:nvPr/>
        </p:nvSpPr>
        <p:spPr>
          <a:xfrm>
            <a:off x="5390865" y="1428591"/>
            <a:ext cx="6158804" cy="632221"/>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r" rtl="1"/>
            <a:r>
              <a:rPr lang="ar-EG" sz="4000" b="1" kern="0" spc="0" dirty="0"/>
              <a:t>منطقة التعلم حيث يحدث السحر</a:t>
            </a:r>
          </a:p>
          <a:p>
            <a:endParaRPr lang="en-GB" sz="4000" b="1" kern="0" spc="0" dirty="0"/>
          </a:p>
        </p:txBody>
      </p:sp>
    </p:spTree>
    <p:extLst>
      <p:ext uri="{BB962C8B-B14F-4D97-AF65-F5344CB8AC3E}">
        <p14:creationId xmlns:p14="http://schemas.microsoft.com/office/powerpoint/2010/main" val="424399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Danger Zone</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15351" y="122736"/>
            <a:ext cx="3123342" cy="3133754"/>
          </a:xfrm>
          <a:prstGeom prst="rect">
            <a:avLst/>
          </a:prstGeom>
        </p:spPr>
      </p:pic>
      <p:sp>
        <p:nvSpPr>
          <p:cNvPr id="5" name="Rounded Rectangle 4"/>
          <p:cNvSpPr/>
          <p:nvPr/>
        </p:nvSpPr>
        <p:spPr>
          <a:xfrm>
            <a:off x="655093" y="3278027"/>
            <a:ext cx="10983600" cy="1338899"/>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At the end of your learning zone you enter the danger zone. This is the place where you start to lose focus, you begin to panic and performance declines</a:t>
            </a:r>
          </a:p>
        </p:txBody>
      </p:sp>
      <p:sp>
        <p:nvSpPr>
          <p:cNvPr id="6" name="Rounded Rectangle 5"/>
          <p:cNvSpPr/>
          <p:nvPr/>
        </p:nvSpPr>
        <p:spPr>
          <a:xfrm>
            <a:off x="655093" y="4800601"/>
            <a:ext cx="10983599" cy="1338899"/>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3500" b="1" dirty="0"/>
              <a:t>في نهاية منطقة التعلم الخاصة بك قمت بالدخول الى منطقة الخطر. هذا هو المكان الذي تبدأ في فقدان التركيز، أنت بدأت في الذعر وانخفاض الأداء</a:t>
            </a:r>
          </a:p>
        </p:txBody>
      </p:sp>
    </p:spTree>
    <p:extLst>
      <p:ext uri="{BB962C8B-B14F-4D97-AF65-F5344CB8AC3E}">
        <p14:creationId xmlns:p14="http://schemas.microsoft.com/office/powerpoint/2010/main" val="187814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Danger Zone</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15351" y="122736"/>
            <a:ext cx="3123342" cy="3133754"/>
          </a:xfrm>
          <a:prstGeom prst="rect">
            <a:avLst/>
          </a:prstGeom>
        </p:spPr>
      </p:pic>
      <p:sp>
        <p:nvSpPr>
          <p:cNvPr id="5" name="Rounded Rectangle 4"/>
          <p:cNvSpPr/>
          <p:nvPr/>
        </p:nvSpPr>
        <p:spPr>
          <a:xfrm>
            <a:off x="1251677" y="2859565"/>
            <a:ext cx="10035447" cy="1757361"/>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We need to keep ourselves out of the danger zone by taking regular breaks. Place yourself in the learning zone for a period of time and then retreat back into your comfort zone for a short time to take a break.</a:t>
            </a:r>
          </a:p>
        </p:txBody>
      </p:sp>
      <p:sp>
        <p:nvSpPr>
          <p:cNvPr id="6" name="Rounded Rectangle 5"/>
          <p:cNvSpPr/>
          <p:nvPr/>
        </p:nvSpPr>
        <p:spPr>
          <a:xfrm>
            <a:off x="1251678" y="4800601"/>
            <a:ext cx="10035446" cy="1757362"/>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3000" b="1" dirty="0"/>
              <a:t>نحن بحاجة إلى إبقاء أنفسنا خارج منطقة الخطر من خلال أخذ فترات راحة منتظمة. ضع نفسك في منطقة التعلم لفترة من الوقت ثم تراجع مرة أخرى إلى منطقة الراحة الخاصة بك لفترة قصيرة لإتخاذ استراحة.</a:t>
            </a:r>
          </a:p>
        </p:txBody>
      </p:sp>
    </p:spTree>
    <p:extLst>
      <p:ext uri="{BB962C8B-B14F-4D97-AF65-F5344CB8AC3E}">
        <p14:creationId xmlns:p14="http://schemas.microsoft.com/office/powerpoint/2010/main" val="415869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4" y="150809"/>
            <a:ext cx="10515600" cy="1006480"/>
          </a:xfrm>
        </p:spPr>
        <p:txBody>
          <a:bodyPr>
            <a:normAutofit/>
          </a:bodyPr>
          <a:lstStyle/>
          <a:p>
            <a:r>
              <a:rPr lang="en-GB" sz="3200" b="1" dirty="0"/>
              <a:t>From Genesis 12:1-9: Please discuss from each verse in which zone was our Father Abraham?</a:t>
            </a:r>
            <a:endParaRPr lang="en-GB" sz="3200" dirty="0"/>
          </a:p>
        </p:txBody>
      </p:sp>
      <p:sp>
        <p:nvSpPr>
          <p:cNvPr id="3" name="Content Placeholder 2"/>
          <p:cNvSpPr>
            <a:spLocks noGrp="1"/>
          </p:cNvSpPr>
          <p:nvPr>
            <p:ph idx="1"/>
          </p:nvPr>
        </p:nvSpPr>
        <p:spPr>
          <a:xfrm>
            <a:off x="1066804" y="2163770"/>
            <a:ext cx="10777532" cy="4724896"/>
          </a:xfrm>
        </p:spPr>
        <p:txBody>
          <a:bodyPr>
            <a:normAutofit lnSpcReduction="10000"/>
          </a:bodyPr>
          <a:lstStyle/>
          <a:p>
            <a:pPr marL="514350" indent="-514350">
              <a:buFont typeface="+mj-lt"/>
              <a:buAutoNum type="arabicPeriod"/>
            </a:pPr>
            <a:r>
              <a:rPr lang="en-GB" dirty="0">
                <a:solidFill>
                  <a:schemeClr val="tx1"/>
                </a:solidFill>
              </a:rPr>
              <a:t>Now the </a:t>
            </a:r>
            <a:r>
              <a:rPr lang="en-GB" cap="small" dirty="0">
                <a:solidFill>
                  <a:schemeClr val="tx1"/>
                </a:solidFill>
              </a:rPr>
              <a:t>Lord</a:t>
            </a:r>
            <a:r>
              <a:rPr lang="en-GB" dirty="0">
                <a:solidFill>
                  <a:schemeClr val="tx1"/>
                </a:solidFill>
              </a:rPr>
              <a:t> had said to Abram: “Get out of your country, From your family</a:t>
            </a:r>
            <a:br>
              <a:rPr lang="en-GB" dirty="0">
                <a:solidFill>
                  <a:schemeClr val="tx1"/>
                </a:solidFill>
              </a:rPr>
            </a:br>
            <a:r>
              <a:rPr lang="en-GB" dirty="0">
                <a:solidFill>
                  <a:schemeClr val="tx1"/>
                </a:solidFill>
              </a:rPr>
              <a:t>And from your father’s house, To a land that I will show you.</a:t>
            </a:r>
            <a:endParaRPr lang="ar-EG" dirty="0">
              <a:solidFill>
                <a:schemeClr val="tx1"/>
              </a:solidFill>
            </a:endParaRPr>
          </a:p>
          <a:p>
            <a:pPr marL="0" indent="0" algn="r" rtl="1">
              <a:buNone/>
            </a:pPr>
            <a:r>
              <a:rPr lang="ar-EG" b="1" dirty="0">
                <a:solidFill>
                  <a:schemeClr val="tx1"/>
                </a:solidFill>
              </a:rPr>
              <a:t> 1- و قال الرب لابرام اذهب من ارضك و من عشيرتك و من بيت ابيك الى الارض التي اريك.</a:t>
            </a:r>
          </a:p>
          <a:p>
            <a:pPr marL="514350" indent="-514350">
              <a:buFont typeface="+mj-lt"/>
              <a:buAutoNum type="arabicPeriod"/>
            </a:pPr>
            <a:r>
              <a:rPr lang="en-GB" baseline="30000" dirty="0">
                <a:solidFill>
                  <a:schemeClr val="tx1"/>
                </a:solidFill>
              </a:rPr>
              <a:t> </a:t>
            </a:r>
            <a:r>
              <a:rPr lang="en-GB" dirty="0">
                <a:solidFill>
                  <a:schemeClr val="tx1"/>
                </a:solidFill>
              </a:rPr>
              <a:t>I will make you a great nation; I will bless you And make your name great; And you shall be a blessing.</a:t>
            </a:r>
            <a:endParaRPr lang="ar-EG" dirty="0">
              <a:solidFill>
                <a:schemeClr val="tx1"/>
              </a:solidFill>
            </a:endParaRPr>
          </a:p>
          <a:p>
            <a:pPr marL="0" indent="0" algn="r" rtl="1">
              <a:buNone/>
            </a:pPr>
            <a:r>
              <a:rPr lang="ar-EG" b="1" dirty="0">
                <a:solidFill>
                  <a:schemeClr val="tx1"/>
                </a:solidFill>
              </a:rPr>
              <a:t> 2- فاجعلك امة عظيمة و اباركك و اعظم اسمك و تكون بركة.</a:t>
            </a:r>
            <a:endParaRPr lang="en-GB" dirty="0">
              <a:solidFill>
                <a:schemeClr val="tx1"/>
              </a:solidFill>
            </a:endParaRPr>
          </a:p>
          <a:p>
            <a:pPr marL="514350" indent="-514350">
              <a:buFont typeface="+mj-lt"/>
              <a:buAutoNum type="arabicPeriod"/>
            </a:pPr>
            <a:r>
              <a:rPr lang="en-GB" dirty="0">
                <a:solidFill>
                  <a:schemeClr val="tx1"/>
                </a:solidFill>
              </a:rPr>
              <a:t>I will bless those who bless you, And I will curse him who curses you; And in you all the families of the earth shall be blessed.”</a:t>
            </a:r>
            <a:endParaRPr lang="ar-EG" dirty="0">
              <a:solidFill>
                <a:schemeClr val="tx1"/>
              </a:solidFill>
            </a:endParaRPr>
          </a:p>
          <a:p>
            <a:pPr marL="0" indent="0" algn="r" rtl="1">
              <a:buNone/>
            </a:pPr>
            <a:r>
              <a:rPr lang="ar-EG" b="1" dirty="0">
                <a:solidFill>
                  <a:schemeClr val="tx1"/>
                </a:solidFill>
              </a:rPr>
              <a:t> 3- و ابارك مباركيك و لاعنك العنه و تتبارك فيك جميع قبائل الارض.</a:t>
            </a:r>
            <a:endParaRPr lang="en-GB" dirty="0">
              <a:solidFill>
                <a:schemeClr val="tx1"/>
              </a:solidFill>
            </a:endParaRPr>
          </a:p>
          <a:p>
            <a:pPr marL="514350" indent="-514350">
              <a:buFont typeface="+mj-lt"/>
              <a:buAutoNum type="arabicPeriod"/>
            </a:pPr>
            <a:r>
              <a:rPr lang="en-GB" dirty="0">
                <a:solidFill>
                  <a:schemeClr val="tx1"/>
                </a:solidFill>
              </a:rPr>
              <a:t>So Abram departed as the </a:t>
            </a:r>
            <a:r>
              <a:rPr lang="en-GB" cap="small" dirty="0">
                <a:solidFill>
                  <a:schemeClr val="tx1"/>
                </a:solidFill>
              </a:rPr>
              <a:t>Lord</a:t>
            </a:r>
            <a:r>
              <a:rPr lang="en-GB" dirty="0">
                <a:solidFill>
                  <a:schemeClr val="tx1"/>
                </a:solidFill>
              </a:rPr>
              <a:t> had spoken to him, and Lot went with him. And Abram </a:t>
            </a:r>
            <a:r>
              <a:rPr lang="en-GB" i="1" dirty="0">
                <a:solidFill>
                  <a:schemeClr val="tx1"/>
                </a:solidFill>
              </a:rPr>
              <a:t>was</a:t>
            </a:r>
            <a:r>
              <a:rPr lang="en-GB" dirty="0">
                <a:solidFill>
                  <a:schemeClr val="tx1"/>
                </a:solidFill>
              </a:rPr>
              <a:t> seventy-five years old when he departed from Haran.</a:t>
            </a:r>
            <a:endParaRPr lang="ar-EG" dirty="0">
              <a:solidFill>
                <a:schemeClr val="tx1"/>
              </a:solidFill>
            </a:endParaRPr>
          </a:p>
          <a:p>
            <a:pPr marL="0" indent="0" algn="r" rtl="1">
              <a:buNone/>
            </a:pPr>
            <a:r>
              <a:rPr lang="ar-EG" b="1" dirty="0">
                <a:solidFill>
                  <a:schemeClr val="tx1"/>
                </a:solidFill>
              </a:rPr>
              <a:t> 4- فذهب ابرام كما قال له الرب و ذهب معه لوط و كان ابرام ابن خمس و سبعين سنة لما خرج من حاران.</a:t>
            </a:r>
          </a:p>
        </p:txBody>
      </p:sp>
      <p:sp>
        <p:nvSpPr>
          <p:cNvPr id="4" name="Title 1">
            <a:extLst>
              <a:ext uri="{FF2B5EF4-FFF2-40B4-BE49-F238E27FC236}">
                <a16:creationId xmlns:a16="http://schemas.microsoft.com/office/drawing/2014/main" xmlns="" id="{8CA8ED36-EB57-4273-A9B7-18ED11ED0110}"/>
              </a:ext>
            </a:extLst>
          </p:cNvPr>
          <p:cNvSpPr txBox="1">
            <a:spLocks/>
          </p:cNvSpPr>
          <p:nvPr/>
        </p:nvSpPr>
        <p:spPr>
          <a:xfrm>
            <a:off x="1082724" y="1081131"/>
            <a:ext cx="10515600" cy="100648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r" rtl="1"/>
            <a:r>
              <a:rPr lang="ar-EG" sz="3000" b="1" kern="0" spc="0" dirty="0">
                <a:solidFill>
                  <a:schemeClr val="tx1"/>
                </a:solidFill>
              </a:rPr>
              <a:t>من سفر التكوين 12: 1-9: يرجى مناقشة من كل الآية التي كانت المنطقة لدينا الأب إبراهيم؟</a:t>
            </a:r>
          </a:p>
          <a:p>
            <a:pPr algn="r"/>
            <a:endParaRPr lang="en-GB" sz="3000" b="1" kern="0" spc="0" dirty="0">
              <a:solidFill>
                <a:schemeClr val="tx1"/>
              </a:solidFill>
            </a:endParaRPr>
          </a:p>
        </p:txBody>
      </p:sp>
    </p:spTree>
    <p:extLst>
      <p:ext uri="{BB962C8B-B14F-4D97-AF65-F5344CB8AC3E}">
        <p14:creationId xmlns:p14="http://schemas.microsoft.com/office/powerpoint/2010/main" val="3333424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4" y="150809"/>
            <a:ext cx="10515600" cy="1006480"/>
          </a:xfrm>
        </p:spPr>
        <p:txBody>
          <a:bodyPr>
            <a:normAutofit/>
          </a:bodyPr>
          <a:lstStyle/>
          <a:p>
            <a:r>
              <a:rPr lang="en-GB" sz="3200" b="1" dirty="0"/>
              <a:t>From Genesis 12:1-9: Please discuss from each verse in which zone was our Father Abraham?</a:t>
            </a:r>
            <a:endParaRPr lang="en-GB" sz="3200" dirty="0"/>
          </a:p>
        </p:txBody>
      </p:sp>
      <p:sp>
        <p:nvSpPr>
          <p:cNvPr id="3" name="Content Placeholder 2"/>
          <p:cNvSpPr>
            <a:spLocks noGrp="1"/>
          </p:cNvSpPr>
          <p:nvPr>
            <p:ph idx="1"/>
          </p:nvPr>
        </p:nvSpPr>
        <p:spPr>
          <a:xfrm>
            <a:off x="995368" y="1157289"/>
            <a:ext cx="10777532" cy="5457825"/>
          </a:xfrm>
        </p:spPr>
        <p:txBody>
          <a:bodyPr>
            <a:noAutofit/>
          </a:bodyPr>
          <a:lstStyle/>
          <a:p>
            <a:pPr marL="0" indent="0">
              <a:lnSpc>
                <a:spcPct val="100000"/>
              </a:lnSpc>
              <a:buNone/>
            </a:pPr>
            <a:r>
              <a:rPr lang="ar-EG" sz="1900" baseline="30000" dirty="0">
                <a:solidFill>
                  <a:schemeClr val="tx1"/>
                </a:solidFill>
                <a:latin typeface="Gill Sans MT (Body)"/>
              </a:rPr>
              <a:t>5. </a:t>
            </a:r>
            <a:r>
              <a:rPr lang="en-GB" sz="1900" baseline="30000" dirty="0">
                <a:solidFill>
                  <a:schemeClr val="tx1"/>
                </a:solidFill>
                <a:latin typeface="Gill Sans MT (Body)"/>
              </a:rPr>
              <a:t> </a:t>
            </a:r>
            <a:r>
              <a:rPr lang="en-GB" sz="1900" dirty="0">
                <a:solidFill>
                  <a:schemeClr val="tx1"/>
                </a:solidFill>
                <a:latin typeface="Gill Sans MT (Body)"/>
              </a:rPr>
              <a:t>Then Abram took Sarai his wife and Lot his brother’s son, and all their possessions that they had gathered, and the people whom they had acquired in Haran, and they departed to go to the land of Canaan. So they came to the land of Canaan. </a:t>
            </a:r>
            <a:endParaRPr lang="ar-EG" sz="1900" dirty="0">
              <a:solidFill>
                <a:schemeClr val="tx1"/>
              </a:solidFill>
              <a:latin typeface="Gill Sans MT (Body)"/>
            </a:endParaRPr>
          </a:p>
          <a:p>
            <a:pPr marL="0" indent="0">
              <a:lnSpc>
                <a:spcPct val="100000"/>
              </a:lnSpc>
              <a:buNone/>
            </a:pPr>
            <a:r>
              <a:rPr lang="ar-EG" sz="1900" b="1" dirty="0">
                <a:solidFill>
                  <a:schemeClr val="tx1"/>
                </a:solidFill>
              </a:rPr>
              <a:t> 5- فاخذ ابرام ساراي امراته و لوطا ابن اخيه و كل مقتنياتهما التي اقتنيا و النفوس التي امتلكا في حاران و خرجوا ليذهبوا الى ارض كنعان فاتوا الى ارض كنعان.</a:t>
            </a:r>
            <a:endParaRPr lang="en-GB" sz="1900" baseline="30000" dirty="0">
              <a:solidFill>
                <a:schemeClr val="tx1"/>
              </a:solidFill>
            </a:endParaRPr>
          </a:p>
          <a:p>
            <a:pPr marL="514350" indent="-514350">
              <a:lnSpc>
                <a:spcPct val="100000"/>
              </a:lnSpc>
              <a:buFont typeface="+mj-lt"/>
              <a:buAutoNum type="arabicPeriod"/>
            </a:pPr>
            <a:r>
              <a:rPr lang="en-GB" sz="1900" baseline="30000" dirty="0">
                <a:solidFill>
                  <a:schemeClr val="tx1"/>
                </a:solidFill>
              </a:rPr>
              <a:t> </a:t>
            </a:r>
            <a:r>
              <a:rPr lang="en-GB" sz="1900" dirty="0">
                <a:solidFill>
                  <a:schemeClr val="tx1"/>
                </a:solidFill>
              </a:rPr>
              <a:t>Abram passed through the land to the place of </a:t>
            </a:r>
            <a:r>
              <a:rPr lang="en-GB" sz="1900" dirty="0" err="1">
                <a:solidFill>
                  <a:schemeClr val="tx1"/>
                </a:solidFill>
              </a:rPr>
              <a:t>Shechem</a:t>
            </a:r>
            <a:r>
              <a:rPr lang="en-GB" sz="1900" dirty="0">
                <a:solidFill>
                  <a:schemeClr val="tx1"/>
                </a:solidFill>
              </a:rPr>
              <a:t>, as far as the terebinth tree of </a:t>
            </a:r>
            <a:r>
              <a:rPr lang="en-GB" sz="1900" dirty="0" err="1">
                <a:solidFill>
                  <a:schemeClr val="tx1"/>
                </a:solidFill>
              </a:rPr>
              <a:t>Moreh</a:t>
            </a:r>
            <a:r>
              <a:rPr lang="en-GB" sz="1900" dirty="0">
                <a:solidFill>
                  <a:schemeClr val="tx1"/>
                </a:solidFill>
              </a:rPr>
              <a:t>. And the Canaanites </a:t>
            </a:r>
            <a:r>
              <a:rPr lang="en-GB" sz="1900" i="1" dirty="0">
                <a:solidFill>
                  <a:schemeClr val="tx1"/>
                </a:solidFill>
              </a:rPr>
              <a:t>were</a:t>
            </a:r>
            <a:r>
              <a:rPr lang="en-GB" sz="1900" dirty="0">
                <a:solidFill>
                  <a:schemeClr val="tx1"/>
                </a:solidFill>
              </a:rPr>
              <a:t> then in the land.</a:t>
            </a:r>
            <a:endParaRPr lang="ar-EG" sz="1900" dirty="0">
              <a:solidFill>
                <a:schemeClr val="tx1"/>
              </a:solidFill>
            </a:endParaRPr>
          </a:p>
          <a:p>
            <a:pPr marL="0" indent="0" algn="r">
              <a:lnSpc>
                <a:spcPct val="100000"/>
              </a:lnSpc>
              <a:buNone/>
            </a:pPr>
            <a:r>
              <a:rPr lang="ar-EG" sz="1900" b="1" dirty="0">
                <a:solidFill>
                  <a:schemeClr val="tx1"/>
                </a:solidFill>
              </a:rPr>
              <a:t> 6- و اجتاز ابرام في الارض الى مكان شكيم الى بلوطة مورة و كان الكنعانيون حينئذ في الارض.</a:t>
            </a:r>
            <a:endParaRPr lang="en-GB" sz="1900" dirty="0">
              <a:solidFill>
                <a:schemeClr val="tx1"/>
              </a:solidFill>
            </a:endParaRPr>
          </a:p>
          <a:p>
            <a:pPr marL="514350" indent="-514350">
              <a:lnSpc>
                <a:spcPct val="100000"/>
              </a:lnSpc>
              <a:buFont typeface="+mj-lt"/>
              <a:buAutoNum type="arabicPeriod"/>
            </a:pPr>
            <a:r>
              <a:rPr lang="en-GB" sz="1900" dirty="0">
                <a:solidFill>
                  <a:schemeClr val="tx1"/>
                </a:solidFill>
              </a:rPr>
              <a:t>Then the </a:t>
            </a:r>
            <a:r>
              <a:rPr lang="en-GB" sz="1900" cap="small" dirty="0">
                <a:solidFill>
                  <a:schemeClr val="tx1"/>
                </a:solidFill>
              </a:rPr>
              <a:t>Lord</a:t>
            </a:r>
            <a:r>
              <a:rPr lang="en-GB" sz="1900" dirty="0">
                <a:solidFill>
                  <a:schemeClr val="tx1"/>
                </a:solidFill>
              </a:rPr>
              <a:t> appeared to Abram and said, “To your descendants I will give this land.” And there he built an altar to the </a:t>
            </a:r>
            <a:r>
              <a:rPr lang="en-GB" sz="1900" cap="small" dirty="0">
                <a:solidFill>
                  <a:schemeClr val="tx1"/>
                </a:solidFill>
              </a:rPr>
              <a:t>Lord</a:t>
            </a:r>
            <a:r>
              <a:rPr lang="en-GB" sz="1900" dirty="0">
                <a:solidFill>
                  <a:schemeClr val="tx1"/>
                </a:solidFill>
              </a:rPr>
              <a:t>, who had appeared to him. </a:t>
            </a:r>
            <a:endParaRPr lang="ar-EG" sz="1900" dirty="0">
              <a:solidFill>
                <a:schemeClr val="tx1"/>
              </a:solidFill>
            </a:endParaRPr>
          </a:p>
          <a:p>
            <a:pPr marL="0" indent="0" algn="r" rtl="1">
              <a:lnSpc>
                <a:spcPct val="100000"/>
              </a:lnSpc>
              <a:buNone/>
            </a:pPr>
            <a:r>
              <a:rPr lang="ar-EG" sz="1900" b="1" dirty="0">
                <a:solidFill>
                  <a:schemeClr val="tx1"/>
                </a:solidFill>
              </a:rPr>
              <a:t>7- و ظهر الرب لابرام و قال لنسلك اعطي هذه الارض فبنى هناك مذبحا للرب الذي ظهر له.</a:t>
            </a:r>
            <a:endParaRPr lang="en-GB" sz="1900" baseline="30000" dirty="0">
              <a:solidFill>
                <a:schemeClr val="tx1"/>
              </a:solidFill>
            </a:endParaRPr>
          </a:p>
          <a:p>
            <a:pPr marL="514350" indent="-514350">
              <a:lnSpc>
                <a:spcPct val="100000"/>
              </a:lnSpc>
              <a:buFont typeface="+mj-lt"/>
              <a:buAutoNum type="arabicPeriod"/>
            </a:pPr>
            <a:r>
              <a:rPr lang="en-GB" sz="1900" baseline="30000" dirty="0">
                <a:solidFill>
                  <a:schemeClr val="tx1"/>
                </a:solidFill>
              </a:rPr>
              <a:t> </a:t>
            </a:r>
            <a:r>
              <a:rPr lang="en-GB" sz="1900" dirty="0">
                <a:solidFill>
                  <a:schemeClr val="tx1"/>
                </a:solidFill>
              </a:rPr>
              <a:t>And he moved from there to the mountain east of Bethel, and he pitched his tent </a:t>
            </a:r>
            <a:r>
              <a:rPr lang="en-GB" sz="1900" i="1" dirty="0">
                <a:solidFill>
                  <a:schemeClr val="tx1"/>
                </a:solidFill>
              </a:rPr>
              <a:t>with</a:t>
            </a:r>
            <a:r>
              <a:rPr lang="en-GB" sz="1900" dirty="0">
                <a:solidFill>
                  <a:schemeClr val="tx1"/>
                </a:solidFill>
              </a:rPr>
              <a:t> Bethel on the west and Ai on the east; there he built an altar to the </a:t>
            </a:r>
            <a:r>
              <a:rPr lang="en-GB" sz="1900" cap="small" dirty="0">
                <a:solidFill>
                  <a:schemeClr val="tx1"/>
                </a:solidFill>
              </a:rPr>
              <a:t>Lord</a:t>
            </a:r>
            <a:r>
              <a:rPr lang="en-GB" sz="1900" dirty="0">
                <a:solidFill>
                  <a:schemeClr val="tx1"/>
                </a:solidFill>
              </a:rPr>
              <a:t> and called on the name of the </a:t>
            </a:r>
            <a:r>
              <a:rPr lang="en-GB" sz="1900" cap="small" dirty="0">
                <a:solidFill>
                  <a:schemeClr val="tx1"/>
                </a:solidFill>
              </a:rPr>
              <a:t>Lord</a:t>
            </a:r>
            <a:r>
              <a:rPr lang="en-GB" sz="1900" dirty="0">
                <a:solidFill>
                  <a:schemeClr val="tx1"/>
                </a:solidFill>
              </a:rPr>
              <a:t>. </a:t>
            </a:r>
            <a:endParaRPr lang="ar-EG" sz="1900" dirty="0">
              <a:solidFill>
                <a:schemeClr val="tx1"/>
              </a:solidFill>
            </a:endParaRPr>
          </a:p>
          <a:p>
            <a:pPr marL="0" indent="0" algn="r" rtl="1">
              <a:lnSpc>
                <a:spcPct val="100000"/>
              </a:lnSpc>
              <a:buNone/>
            </a:pPr>
            <a:r>
              <a:rPr lang="ar-EG" sz="1900" b="1" dirty="0">
                <a:solidFill>
                  <a:schemeClr val="tx1"/>
                </a:solidFill>
              </a:rPr>
              <a:t> 8- ثم نقل من هناك الى الجبل شرقي بيت ايل و نصب خيمته و له بيت ايل من المغرب و عاي من المشرق فبنى هناك مذبحا للرب و دعا باسم الرب.</a:t>
            </a:r>
            <a:endParaRPr lang="en-GB" sz="1900" baseline="30000" dirty="0">
              <a:solidFill>
                <a:schemeClr val="tx1"/>
              </a:solidFill>
            </a:endParaRPr>
          </a:p>
          <a:p>
            <a:pPr marL="514350" indent="-514350">
              <a:lnSpc>
                <a:spcPct val="100000"/>
              </a:lnSpc>
              <a:buFont typeface="+mj-lt"/>
              <a:buAutoNum type="arabicPeriod"/>
            </a:pPr>
            <a:r>
              <a:rPr lang="en-GB" sz="1900" baseline="30000" dirty="0">
                <a:solidFill>
                  <a:schemeClr val="tx1"/>
                </a:solidFill>
              </a:rPr>
              <a:t> </a:t>
            </a:r>
            <a:r>
              <a:rPr lang="en-GB" sz="1900" dirty="0">
                <a:solidFill>
                  <a:schemeClr val="tx1"/>
                </a:solidFill>
              </a:rPr>
              <a:t>So Abram journeyed, going on still toward the South.</a:t>
            </a:r>
            <a:endParaRPr lang="ar-EG" sz="1900" dirty="0">
              <a:solidFill>
                <a:schemeClr val="tx1"/>
              </a:solidFill>
            </a:endParaRPr>
          </a:p>
          <a:p>
            <a:pPr marL="0" indent="0" algn="r" rtl="1">
              <a:lnSpc>
                <a:spcPct val="100000"/>
              </a:lnSpc>
              <a:buNone/>
            </a:pPr>
            <a:r>
              <a:rPr lang="ar-EG" sz="1900" b="1" dirty="0">
                <a:solidFill>
                  <a:schemeClr val="tx1"/>
                </a:solidFill>
              </a:rPr>
              <a:t> 9- ثم ارتحل ابرام ارتحالا متواليا نحو الجنوب.</a:t>
            </a:r>
          </a:p>
        </p:txBody>
      </p:sp>
    </p:spTree>
    <p:extLst>
      <p:ext uri="{BB962C8B-B14F-4D97-AF65-F5344CB8AC3E}">
        <p14:creationId xmlns:p14="http://schemas.microsoft.com/office/powerpoint/2010/main" val="4010865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2429" y="1825625"/>
            <a:ext cx="3711902" cy="3724275"/>
          </a:xfrm>
          <a:prstGeom prst="rect">
            <a:avLst/>
          </a:prstGeom>
        </p:spPr>
      </p:pic>
      <p:sp>
        <p:nvSpPr>
          <p:cNvPr id="2" name="Title 1"/>
          <p:cNvSpPr>
            <a:spLocks noGrp="1"/>
          </p:cNvSpPr>
          <p:nvPr>
            <p:ph type="title"/>
          </p:nvPr>
        </p:nvSpPr>
        <p:spPr>
          <a:xfrm>
            <a:off x="1251678" y="382384"/>
            <a:ext cx="10178322" cy="2192373"/>
          </a:xfrm>
        </p:spPr>
        <p:txBody>
          <a:bodyPr>
            <a:normAutofit fontScale="90000"/>
          </a:bodyPr>
          <a:lstStyle/>
          <a:p>
            <a:pPr rtl="1"/>
            <a:r>
              <a:rPr lang="en-GB" dirty="0"/>
              <a:t>There are three </a:t>
            </a:r>
            <a:r>
              <a:rPr lang="en-GB" i="1" dirty="0"/>
              <a:t>zones</a:t>
            </a:r>
            <a:r>
              <a:rPr lang="en-GB" dirty="0"/>
              <a:t> that impact our development as servants.</a:t>
            </a:r>
            <a:br>
              <a:rPr lang="en-GB" dirty="0"/>
            </a:br>
            <a:r>
              <a:rPr lang="ar-EG" b="1" spc="0" dirty="0"/>
              <a:t>هناك ثلاث مناطق تؤثر على تنميتنا كخدام.</a:t>
            </a:r>
            <a:r>
              <a:rPr lang="ar-EG" dirty="0"/>
              <a:t/>
            </a:r>
            <a:br>
              <a:rPr lang="ar-EG" dirty="0"/>
            </a:br>
            <a:r>
              <a:rPr lang="ar-EG" dirty="0"/>
              <a:t/>
            </a:r>
            <a:br>
              <a:rPr lang="ar-EG" dirty="0"/>
            </a:br>
            <a:endParaRPr lang="en-GB" dirty="0"/>
          </a:p>
        </p:txBody>
      </p:sp>
      <p:sp>
        <p:nvSpPr>
          <p:cNvPr id="3" name="Content Placeholder 2"/>
          <p:cNvSpPr>
            <a:spLocks noGrp="1"/>
          </p:cNvSpPr>
          <p:nvPr>
            <p:ph idx="1"/>
          </p:nvPr>
        </p:nvSpPr>
        <p:spPr>
          <a:xfrm>
            <a:off x="895354" y="2368703"/>
            <a:ext cx="7077075" cy="1212543"/>
          </a:xfrm>
        </p:spPr>
        <p:txBody>
          <a:bodyPr>
            <a:normAutofit/>
          </a:bodyPr>
          <a:lstStyle/>
          <a:p>
            <a:pPr marL="0" indent="0">
              <a:buNone/>
            </a:pPr>
            <a:r>
              <a:rPr lang="en-GB" b="1" dirty="0">
                <a:solidFill>
                  <a:schemeClr val="tx1"/>
                </a:solidFill>
              </a:rPr>
              <a:t>The Comfort Zone.</a:t>
            </a:r>
            <a:r>
              <a:rPr lang="en-GB" dirty="0">
                <a:solidFill>
                  <a:schemeClr val="tx1"/>
                </a:solidFill>
              </a:rPr>
              <a:t> The comfort zone is where we spend most of our time. As the name implies it is the place of </a:t>
            </a:r>
            <a:r>
              <a:rPr lang="en-GB" i="1" dirty="0">
                <a:solidFill>
                  <a:schemeClr val="tx1"/>
                </a:solidFill>
              </a:rPr>
              <a:t>comfort</a:t>
            </a:r>
            <a:r>
              <a:rPr lang="en-GB" dirty="0">
                <a:solidFill>
                  <a:schemeClr val="tx1"/>
                </a:solidFill>
              </a:rPr>
              <a:t>, it is safe, easy and predictable.</a:t>
            </a:r>
          </a:p>
        </p:txBody>
      </p:sp>
      <p:sp>
        <p:nvSpPr>
          <p:cNvPr id="7" name="Content Placeholder 2">
            <a:extLst>
              <a:ext uri="{FF2B5EF4-FFF2-40B4-BE49-F238E27FC236}">
                <a16:creationId xmlns:a16="http://schemas.microsoft.com/office/drawing/2014/main" xmlns="" id="{F29E9738-52E6-4095-B1C5-A054774034EC}"/>
              </a:ext>
            </a:extLst>
          </p:cNvPr>
          <p:cNvSpPr txBox="1">
            <a:spLocks/>
          </p:cNvSpPr>
          <p:nvPr/>
        </p:nvSpPr>
        <p:spPr>
          <a:xfrm>
            <a:off x="895354" y="4017998"/>
            <a:ext cx="7077075" cy="2457617"/>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r" rtl="1"/>
            <a:r>
              <a:rPr lang="ar-EG" sz="4000" b="1" dirty="0">
                <a:solidFill>
                  <a:schemeClr val="tx1"/>
                </a:solidFill>
              </a:rPr>
              <a:t>منطقة الراحة: </a:t>
            </a:r>
            <a:r>
              <a:rPr lang="ar-EG" sz="4000" dirty="0">
                <a:solidFill>
                  <a:schemeClr val="tx1"/>
                </a:solidFill>
              </a:rPr>
              <a:t>منطقة الراحة حيث نقضى معظم وقتنا. كما يوحي الاسم هو مكان الراحة، أنها آمنة وسهلة ويمكن التنبؤ بها.</a:t>
            </a:r>
          </a:p>
        </p:txBody>
      </p:sp>
    </p:spTree>
    <p:extLst>
      <p:ext uri="{BB962C8B-B14F-4D97-AF65-F5344CB8AC3E}">
        <p14:creationId xmlns:p14="http://schemas.microsoft.com/office/powerpoint/2010/main" val="61051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arn(inVertical)">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2429" y="1825625"/>
            <a:ext cx="3711902" cy="3724275"/>
          </a:xfrm>
          <a:prstGeom prst="rect">
            <a:avLst/>
          </a:prstGeom>
        </p:spPr>
      </p:pic>
      <p:sp>
        <p:nvSpPr>
          <p:cNvPr id="5" name="Content Placeholder 2"/>
          <p:cNvSpPr txBox="1">
            <a:spLocks/>
          </p:cNvSpPr>
          <p:nvPr/>
        </p:nvSpPr>
        <p:spPr>
          <a:xfrm>
            <a:off x="909642" y="213558"/>
            <a:ext cx="10677307" cy="1233106"/>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None/>
            </a:pPr>
            <a:r>
              <a:rPr lang="en-GB" b="1" dirty="0">
                <a:solidFill>
                  <a:schemeClr val="tx1"/>
                </a:solidFill>
              </a:rPr>
              <a:t>The Learning Zone.</a:t>
            </a:r>
            <a:r>
              <a:rPr lang="en-GB" dirty="0">
                <a:solidFill>
                  <a:schemeClr val="tx1"/>
                </a:solidFill>
              </a:rPr>
              <a:t> The learning zone is the most important, this is the space between your comfort zone and your danger zone. This is where you push the boundaries of your existing skills and experience. This is where real learning and growth takes place.</a:t>
            </a:r>
          </a:p>
        </p:txBody>
      </p:sp>
      <p:sp>
        <p:nvSpPr>
          <p:cNvPr id="6" name="Content Placeholder 2"/>
          <p:cNvSpPr txBox="1">
            <a:spLocks/>
          </p:cNvSpPr>
          <p:nvPr/>
        </p:nvSpPr>
        <p:spPr>
          <a:xfrm>
            <a:off x="909642" y="3888624"/>
            <a:ext cx="6775118" cy="1215643"/>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lnSpc>
                <a:spcPct val="100000"/>
              </a:lnSpc>
              <a:buNone/>
            </a:pPr>
            <a:r>
              <a:rPr lang="en-GB" sz="2500" b="1" dirty="0">
                <a:solidFill>
                  <a:schemeClr val="tx1"/>
                </a:solidFill>
              </a:rPr>
              <a:t>The Danger Zone.</a:t>
            </a:r>
            <a:r>
              <a:rPr lang="en-GB" sz="2500" dirty="0">
                <a:solidFill>
                  <a:schemeClr val="tx1"/>
                </a:solidFill>
              </a:rPr>
              <a:t> The danger zone is the place where you are stretched too far, over-stressed and unable to lead.</a:t>
            </a:r>
          </a:p>
          <a:p>
            <a:endParaRPr lang="en-GB" sz="2500" dirty="0">
              <a:solidFill>
                <a:schemeClr val="tx1"/>
              </a:solidFill>
            </a:endParaRPr>
          </a:p>
        </p:txBody>
      </p:sp>
      <p:sp>
        <p:nvSpPr>
          <p:cNvPr id="11" name="Content Placeholder 2">
            <a:extLst>
              <a:ext uri="{FF2B5EF4-FFF2-40B4-BE49-F238E27FC236}">
                <a16:creationId xmlns:a16="http://schemas.microsoft.com/office/drawing/2014/main" xmlns="" id="{2AB76892-996C-418C-9AD4-CD52039AF06C}"/>
              </a:ext>
            </a:extLst>
          </p:cNvPr>
          <p:cNvSpPr txBox="1">
            <a:spLocks/>
          </p:cNvSpPr>
          <p:nvPr/>
        </p:nvSpPr>
        <p:spPr>
          <a:xfrm>
            <a:off x="788165" y="1442375"/>
            <a:ext cx="7364744" cy="2017511"/>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r" rtl="1"/>
            <a:r>
              <a:rPr lang="ar-EG" sz="3000" b="1" dirty="0">
                <a:solidFill>
                  <a:schemeClr val="tx1"/>
                </a:solidFill>
              </a:rPr>
              <a:t>منطقة التعلم: </a:t>
            </a:r>
            <a:r>
              <a:rPr lang="ar-EG" sz="3000" dirty="0">
                <a:solidFill>
                  <a:schemeClr val="tx1"/>
                </a:solidFill>
              </a:rPr>
              <a:t>منطقة التعلم هي الأكثر أهمية، وهذا هو الفضاء بين منطقة الراحة الخاصة بك ومنطقة الخطر الخاص بك. هذا هو المكان الذي تدفع حدود المهارات والخبرات الموجودة لديك. هذا هو المكان الذي يحدث فيه التعلم الحقيقي والنمو.</a:t>
            </a:r>
          </a:p>
        </p:txBody>
      </p:sp>
      <p:sp>
        <p:nvSpPr>
          <p:cNvPr id="12" name="Content Placeholder 2">
            <a:extLst>
              <a:ext uri="{FF2B5EF4-FFF2-40B4-BE49-F238E27FC236}">
                <a16:creationId xmlns:a16="http://schemas.microsoft.com/office/drawing/2014/main" xmlns="" id="{EDD273FB-E71B-4F4D-B4E0-729C4BFADFFC}"/>
              </a:ext>
            </a:extLst>
          </p:cNvPr>
          <p:cNvSpPr txBox="1">
            <a:spLocks/>
          </p:cNvSpPr>
          <p:nvPr/>
        </p:nvSpPr>
        <p:spPr>
          <a:xfrm>
            <a:off x="909641" y="4983708"/>
            <a:ext cx="7688449" cy="1338473"/>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rtl="1"/>
            <a:r>
              <a:rPr lang="ar-EG" sz="3000" b="1" dirty="0">
                <a:solidFill>
                  <a:schemeClr val="tx1"/>
                </a:solidFill>
              </a:rPr>
              <a:t>منطقة الخطر: </a:t>
            </a:r>
            <a:r>
              <a:rPr lang="ar-EG" sz="3000" dirty="0">
                <a:solidFill>
                  <a:schemeClr val="tx1"/>
                </a:solidFill>
              </a:rPr>
              <a:t>منطقة الخطر هو المكان الذي تمتد اليه بعيدا جدا، وتفرط في الضغط وتكون غير قادر على القيادة.</a:t>
            </a:r>
          </a:p>
        </p:txBody>
      </p:sp>
    </p:spTree>
    <p:extLst>
      <p:ext uri="{BB962C8B-B14F-4D97-AF65-F5344CB8AC3E}">
        <p14:creationId xmlns:p14="http://schemas.microsoft.com/office/powerpoint/2010/main" val="3106505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Comfort Zone</a:t>
            </a:r>
            <a:endParaRPr lang="en-GB" dirty="0"/>
          </a:p>
        </p:txBody>
      </p:sp>
      <p:sp>
        <p:nvSpPr>
          <p:cNvPr id="3" name="Content Placeholder 2"/>
          <p:cNvSpPr>
            <a:spLocks noGrp="1"/>
          </p:cNvSpPr>
          <p:nvPr>
            <p:ph idx="1"/>
          </p:nvPr>
        </p:nvSpPr>
        <p:spPr>
          <a:xfrm>
            <a:off x="1539961" y="1037270"/>
            <a:ext cx="10178322" cy="1134237"/>
          </a:xfrm>
        </p:spPr>
        <p:txBody>
          <a:bodyPr>
            <a:noAutofit/>
          </a:bodyPr>
          <a:lstStyle/>
          <a:p>
            <a:pPr algn="ctr" rtl="1"/>
            <a:r>
              <a:rPr lang="ar-EG" sz="3000" b="1" dirty="0">
                <a:solidFill>
                  <a:schemeClr val="tx1"/>
                </a:solidFill>
              </a:rPr>
              <a:t>في منطقة الراحة تشعر:</a:t>
            </a:r>
          </a:p>
          <a:p>
            <a:pPr algn="ctr"/>
            <a:r>
              <a:rPr lang="en-US" sz="3000" b="1" dirty="0">
                <a:solidFill>
                  <a:schemeClr val="tx1"/>
                </a:solidFill>
              </a:rPr>
              <a:t>In the Comfort Zone You Feel:</a:t>
            </a:r>
            <a:r>
              <a:rPr lang="ar-EG" sz="3000" b="1" dirty="0">
                <a:solidFill>
                  <a:schemeClr val="tx1"/>
                </a:solidFill>
              </a:rPr>
              <a:t> </a:t>
            </a:r>
            <a:endParaRPr lang="en-GB" sz="3000" b="1" dirty="0">
              <a:solidFill>
                <a:schemeClr val="tx1"/>
              </a:solidFill>
            </a:endParaRPr>
          </a:p>
        </p:txBody>
      </p:sp>
      <p:sp>
        <p:nvSpPr>
          <p:cNvPr id="4" name="Oval 3"/>
          <p:cNvSpPr/>
          <p:nvPr/>
        </p:nvSpPr>
        <p:spPr>
          <a:xfrm>
            <a:off x="1078819" y="2263532"/>
            <a:ext cx="2000250"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Familiar</a:t>
            </a:r>
            <a:endParaRPr lang="en-GB" sz="2800" dirty="0"/>
          </a:p>
        </p:txBody>
      </p:sp>
      <p:sp>
        <p:nvSpPr>
          <p:cNvPr id="5" name="Oval 4"/>
          <p:cNvSpPr/>
          <p:nvPr/>
        </p:nvSpPr>
        <p:spPr>
          <a:xfrm>
            <a:off x="3286957" y="2248767"/>
            <a:ext cx="2000250"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At Ease</a:t>
            </a:r>
            <a:endParaRPr lang="en-GB" sz="2800" dirty="0"/>
          </a:p>
        </p:txBody>
      </p:sp>
      <p:sp>
        <p:nvSpPr>
          <p:cNvPr id="6" name="Oval 5"/>
          <p:cNvSpPr/>
          <p:nvPr/>
        </p:nvSpPr>
        <p:spPr>
          <a:xfrm>
            <a:off x="5495095" y="2248767"/>
            <a:ext cx="2657475"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In Control</a:t>
            </a:r>
            <a:endParaRPr lang="en-GB" sz="2800" dirty="0"/>
          </a:p>
        </p:txBody>
      </p:sp>
      <p:sp>
        <p:nvSpPr>
          <p:cNvPr id="7" name="Oval 6"/>
          <p:cNvSpPr/>
          <p:nvPr/>
        </p:nvSpPr>
        <p:spPr>
          <a:xfrm>
            <a:off x="8458354" y="2263531"/>
            <a:ext cx="3107529"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Low Anxiety</a:t>
            </a:r>
            <a:endParaRPr lang="en-GB" sz="2800" dirty="0"/>
          </a:p>
        </p:txBody>
      </p:sp>
      <p:sp>
        <p:nvSpPr>
          <p:cNvPr id="8" name="Oval 7"/>
          <p:cNvSpPr/>
          <p:nvPr/>
        </p:nvSpPr>
        <p:spPr>
          <a:xfrm>
            <a:off x="1251678" y="4733996"/>
            <a:ext cx="3795409"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No Sense of Risk</a:t>
            </a:r>
            <a:endParaRPr lang="en-GB" sz="2800" dirty="0"/>
          </a:p>
        </p:txBody>
      </p:sp>
      <p:sp>
        <p:nvSpPr>
          <p:cNvPr id="9" name="Oval 8"/>
          <p:cNvSpPr/>
          <p:nvPr/>
        </p:nvSpPr>
        <p:spPr>
          <a:xfrm>
            <a:off x="5460066" y="4792075"/>
            <a:ext cx="1782947"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Safe</a:t>
            </a:r>
            <a:endParaRPr lang="en-GB" sz="2800" dirty="0"/>
          </a:p>
        </p:txBody>
      </p:sp>
      <p:sp>
        <p:nvSpPr>
          <p:cNvPr id="11" name="Oval 10"/>
          <p:cNvSpPr/>
          <p:nvPr/>
        </p:nvSpPr>
        <p:spPr>
          <a:xfrm>
            <a:off x="3298458" y="3433253"/>
            <a:ext cx="5026971"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Routine</a:t>
            </a:r>
          </a:p>
        </p:txBody>
      </p:sp>
      <p:sp>
        <p:nvSpPr>
          <p:cNvPr id="13" name="Oval 12"/>
          <p:cNvSpPr/>
          <p:nvPr/>
        </p:nvSpPr>
        <p:spPr>
          <a:xfrm>
            <a:off x="8018985" y="4747740"/>
            <a:ext cx="2772132"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No Growth</a:t>
            </a:r>
            <a:endParaRPr lang="en-GB" sz="2800" dirty="0"/>
          </a:p>
        </p:txBody>
      </p:sp>
      <p:sp>
        <p:nvSpPr>
          <p:cNvPr id="16" name="Oval 15">
            <a:extLst>
              <a:ext uri="{FF2B5EF4-FFF2-40B4-BE49-F238E27FC236}">
                <a16:creationId xmlns:a16="http://schemas.microsoft.com/office/drawing/2014/main" xmlns="" id="{5930FCEF-CD49-4AB6-BDCC-952BF7B2BC96}"/>
              </a:ext>
            </a:extLst>
          </p:cNvPr>
          <p:cNvSpPr/>
          <p:nvPr/>
        </p:nvSpPr>
        <p:spPr>
          <a:xfrm>
            <a:off x="1231219" y="2811717"/>
            <a:ext cx="2000250"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2500" b="1" dirty="0"/>
              <a:t>مألوف</a:t>
            </a:r>
            <a:endParaRPr lang="en-GB" sz="2500" b="1" dirty="0"/>
          </a:p>
        </p:txBody>
      </p:sp>
      <p:sp>
        <p:nvSpPr>
          <p:cNvPr id="17" name="Oval 16">
            <a:extLst>
              <a:ext uri="{FF2B5EF4-FFF2-40B4-BE49-F238E27FC236}">
                <a16:creationId xmlns:a16="http://schemas.microsoft.com/office/drawing/2014/main" xmlns="" id="{4C7CCD91-B1F2-4EBC-A605-10013BB3E0FE}"/>
              </a:ext>
            </a:extLst>
          </p:cNvPr>
          <p:cNvSpPr/>
          <p:nvPr/>
        </p:nvSpPr>
        <p:spPr>
          <a:xfrm>
            <a:off x="3439357" y="2796952"/>
            <a:ext cx="2000250"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dirty="0"/>
              <a:t>في سهولة</a:t>
            </a:r>
          </a:p>
        </p:txBody>
      </p:sp>
      <p:sp>
        <p:nvSpPr>
          <p:cNvPr id="18" name="Oval 17">
            <a:extLst>
              <a:ext uri="{FF2B5EF4-FFF2-40B4-BE49-F238E27FC236}">
                <a16:creationId xmlns:a16="http://schemas.microsoft.com/office/drawing/2014/main" xmlns="" id="{1AF210F1-D8D8-43CE-9451-46C85E3F9291}"/>
              </a:ext>
            </a:extLst>
          </p:cNvPr>
          <p:cNvSpPr/>
          <p:nvPr/>
        </p:nvSpPr>
        <p:spPr>
          <a:xfrm>
            <a:off x="5647495" y="2796952"/>
            <a:ext cx="2657475"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dirty="0"/>
              <a:t>تحت السيطرة</a:t>
            </a:r>
            <a:endParaRPr lang="en-GB" sz="2800" dirty="0"/>
          </a:p>
        </p:txBody>
      </p:sp>
      <p:sp>
        <p:nvSpPr>
          <p:cNvPr id="19" name="Oval 18">
            <a:extLst>
              <a:ext uri="{FF2B5EF4-FFF2-40B4-BE49-F238E27FC236}">
                <a16:creationId xmlns:a16="http://schemas.microsoft.com/office/drawing/2014/main" xmlns="" id="{D2780479-F27D-4FEC-AE77-BBCBEBED3874}"/>
              </a:ext>
            </a:extLst>
          </p:cNvPr>
          <p:cNvSpPr/>
          <p:nvPr/>
        </p:nvSpPr>
        <p:spPr>
          <a:xfrm>
            <a:off x="8610754" y="2811716"/>
            <a:ext cx="3107529"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dirty="0"/>
              <a:t>انخفاض القلق</a:t>
            </a:r>
            <a:endParaRPr lang="en-GB" sz="2800" dirty="0"/>
          </a:p>
        </p:txBody>
      </p:sp>
      <p:sp>
        <p:nvSpPr>
          <p:cNvPr id="20" name="Oval 19">
            <a:extLst>
              <a:ext uri="{FF2B5EF4-FFF2-40B4-BE49-F238E27FC236}">
                <a16:creationId xmlns:a16="http://schemas.microsoft.com/office/drawing/2014/main" xmlns="" id="{08399F4D-F20E-4B25-96E1-2C1E80EF1B1A}"/>
              </a:ext>
            </a:extLst>
          </p:cNvPr>
          <p:cNvSpPr/>
          <p:nvPr/>
        </p:nvSpPr>
        <p:spPr>
          <a:xfrm>
            <a:off x="1404078" y="5596082"/>
            <a:ext cx="3795409"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2800" dirty="0"/>
              <a:t>لا يشعر بالخطر</a:t>
            </a:r>
            <a:endParaRPr lang="en-GB" sz="2800" dirty="0"/>
          </a:p>
        </p:txBody>
      </p:sp>
      <p:sp>
        <p:nvSpPr>
          <p:cNvPr id="21" name="Oval 20">
            <a:extLst>
              <a:ext uri="{FF2B5EF4-FFF2-40B4-BE49-F238E27FC236}">
                <a16:creationId xmlns:a16="http://schemas.microsoft.com/office/drawing/2014/main" xmlns="" id="{4ADA7638-F695-47BC-B745-5ADABA5B1BEB}"/>
              </a:ext>
            </a:extLst>
          </p:cNvPr>
          <p:cNvSpPr/>
          <p:nvPr/>
        </p:nvSpPr>
        <p:spPr>
          <a:xfrm>
            <a:off x="5612466" y="5654161"/>
            <a:ext cx="1782947"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2800" dirty="0"/>
              <a:t>الآمان</a:t>
            </a:r>
            <a:endParaRPr lang="en-GB" sz="2800" dirty="0"/>
          </a:p>
        </p:txBody>
      </p:sp>
      <p:sp>
        <p:nvSpPr>
          <p:cNvPr id="22" name="Oval 21">
            <a:extLst>
              <a:ext uri="{FF2B5EF4-FFF2-40B4-BE49-F238E27FC236}">
                <a16:creationId xmlns:a16="http://schemas.microsoft.com/office/drawing/2014/main" xmlns="" id="{614C6E7E-2929-4C4F-B71E-1E5A75B5722A}"/>
              </a:ext>
            </a:extLst>
          </p:cNvPr>
          <p:cNvSpPr/>
          <p:nvPr/>
        </p:nvSpPr>
        <p:spPr>
          <a:xfrm>
            <a:off x="3450858" y="4022383"/>
            <a:ext cx="5026971"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2800" dirty="0"/>
              <a:t>روتين</a:t>
            </a:r>
            <a:endParaRPr lang="en-GB" sz="2800" dirty="0"/>
          </a:p>
        </p:txBody>
      </p:sp>
      <p:sp>
        <p:nvSpPr>
          <p:cNvPr id="23" name="Oval 22">
            <a:extLst>
              <a:ext uri="{FF2B5EF4-FFF2-40B4-BE49-F238E27FC236}">
                <a16:creationId xmlns:a16="http://schemas.microsoft.com/office/drawing/2014/main" xmlns="" id="{39ED0FFC-8D98-42C1-A39E-FC22B3002DB6}"/>
              </a:ext>
            </a:extLst>
          </p:cNvPr>
          <p:cNvSpPr/>
          <p:nvPr/>
        </p:nvSpPr>
        <p:spPr>
          <a:xfrm>
            <a:off x="8171385" y="5609826"/>
            <a:ext cx="2772132"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2800" dirty="0"/>
              <a:t>لا نمو</a:t>
            </a:r>
            <a:endParaRPr lang="en-GB" sz="2800" dirty="0"/>
          </a:p>
        </p:txBody>
      </p:sp>
    </p:spTree>
    <p:extLst>
      <p:ext uri="{BB962C8B-B14F-4D97-AF65-F5344CB8AC3E}">
        <p14:creationId xmlns:p14="http://schemas.microsoft.com/office/powerpoint/2010/main" val="190040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circle(in)">
                                      <p:cBhvr>
                                        <p:cTn id="10" dur="2000"/>
                                        <p:tgtEl>
                                          <p:spTgt spid="3">
                                            <p:txEl>
                                              <p:pRg st="0" end="0"/>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circle(in)">
                                      <p:cBhvr>
                                        <p:cTn id="13" dur="2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circle(in)">
                                      <p:cBhvr>
                                        <p:cTn id="18" dur="2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ircle(in)">
                                      <p:cBhvr>
                                        <p:cTn id="23" dur="2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ircle(in)">
                                      <p:cBhvr>
                                        <p:cTn id="28" dur="20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circle(in)">
                                      <p:cBhvr>
                                        <p:cTn id="33" dur="20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circle(in)">
                                      <p:cBhvr>
                                        <p:cTn id="38" dur="20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circle(in)">
                                      <p:cBhvr>
                                        <p:cTn id="43" dur="2000"/>
                                        <p:tgtEl>
                                          <p:spTgt spid="8"/>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circle(in)">
                                      <p:cBhvr>
                                        <p:cTn id="48" dur="20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circle(in)">
                                      <p:cBhvr>
                                        <p:cTn id="53" dur="20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6" presetClass="entr" presetSubtype="16"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circle(in)">
                                      <p:cBhvr>
                                        <p:cTn id="58" dur="20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6" presetClass="entr" presetSubtype="16"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circle(in)">
                                      <p:cBhvr>
                                        <p:cTn id="63" dur="2000"/>
                                        <p:tgtEl>
                                          <p:spTgt spid="17"/>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grpId="0"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circle(in)">
                                      <p:cBhvr>
                                        <p:cTn id="68" dur="2000"/>
                                        <p:tgtEl>
                                          <p:spTgt spid="18"/>
                                        </p:tgtEl>
                                      </p:cBhvr>
                                    </p:animEffect>
                                  </p:childTnLst>
                                </p:cTn>
                              </p:par>
                            </p:childTnLst>
                          </p:cTn>
                        </p:par>
                      </p:childTnLst>
                    </p:cTn>
                  </p:par>
                  <p:par>
                    <p:cTn id="69" fill="hold">
                      <p:stCondLst>
                        <p:cond delay="indefinite"/>
                      </p:stCondLst>
                      <p:childTnLst>
                        <p:par>
                          <p:cTn id="70" fill="hold">
                            <p:stCondLst>
                              <p:cond delay="0"/>
                            </p:stCondLst>
                            <p:childTnLst>
                              <p:par>
                                <p:cTn id="71" presetID="6" presetClass="entr" presetSubtype="16"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circle(in)">
                                      <p:cBhvr>
                                        <p:cTn id="73" dur="2000"/>
                                        <p:tgtEl>
                                          <p:spTgt spid="19"/>
                                        </p:tgtEl>
                                      </p:cBhvr>
                                    </p:animEffect>
                                  </p:childTnLst>
                                </p:cTn>
                              </p:par>
                            </p:childTnLst>
                          </p:cTn>
                        </p:par>
                      </p:childTnLst>
                    </p:cTn>
                  </p:par>
                  <p:par>
                    <p:cTn id="74" fill="hold">
                      <p:stCondLst>
                        <p:cond delay="indefinite"/>
                      </p:stCondLst>
                      <p:childTnLst>
                        <p:par>
                          <p:cTn id="75" fill="hold">
                            <p:stCondLst>
                              <p:cond delay="0"/>
                            </p:stCondLst>
                            <p:childTnLst>
                              <p:par>
                                <p:cTn id="76" presetID="6" presetClass="entr" presetSubtype="16" fill="hold" grpId="0" nodeType="clickEffect">
                                  <p:stCondLst>
                                    <p:cond delay="0"/>
                                  </p:stCondLst>
                                  <p:childTnLst>
                                    <p:set>
                                      <p:cBhvr>
                                        <p:cTn id="77" dur="1" fill="hold">
                                          <p:stCondLst>
                                            <p:cond delay="0"/>
                                          </p:stCondLst>
                                        </p:cTn>
                                        <p:tgtEl>
                                          <p:spTgt spid="22"/>
                                        </p:tgtEl>
                                        <p:attrNameLst>
                                          <p:attrName>style.visibility</p:attrName>
                                        </p:attrNameLst>
                                      </p:cBhvr>
                                      <p:to>
                                        <p:strVal val="visible"/>
                                      </p:to>
                                    </p:set>
                                    <p:animEffect transition="in" filter="circle(in)">
                                      <p:cBhvr>
                                        <p:cTn id="78" dur="2000"/>
                                        <p:tgtEl>
                                          <p:spTgt spid="22"/>
                                        </p:tgtEl>
                                      </p:cBhvr>
                                    </p:animEffect>
                                  </p:childTnLst>
                                </p:cTn>
                              </p:par>
                            </p:childTnLst>
                          </p:cTn>
                        </p:par>
                      </p:childTnLst>
                    </p:cTn>
                  </p:par>
                  <p:par>
                    <p:cTn id="79" fill="hold">
                      <p:stCondLst>
                        <p:cond delay="indefinite"/>
                      </p:stCondLst>
                      <p:childTnLst>
                        <p:par>
                          <p:cTn id="80" fill="hold">
                            <p:stCondLst>
                              <p:cond delay="0"/>
                            </p:stCondLst>
                            <p:childTnLst>
                              <p:par>
                                <p:cTn id="81" presetID="6" presetClass="entr" presetSubtype="16" fill="hold" grpId="0" nodeType="clickEffect">
                                  <p:stCondLst>
                                    <p:cond delay="0"/>
                                  </p:stCondLst>
                                  <p:childTnLst>
                                    <p:set>
                                      <p:cBhvr>
                                        <p:cTn id="82" dur="1" fill="hold">
                                          <p:stCondLst>
                                            <p:cond delay="0"/>
                                          </p:stCondLst>
                                        </p:cTn>
                                        <p:tgtEl>
                                          <p:spTgt spid="20"/>
                                        </p:tgtEl>
                                        <p:attrNameLst>
                                          <p:attrName>style.visibility</p:attrName>
                                        </p:attrNameLst>
                                      </p:cBhvr>
                                      <p:to>
                                        <p:strVal val="visible"/>
                                      </p:to>
                                    </p:set>
                                    <p:animEffect transition="in" filter="circle(in)">
                                      <p:cBhvr>
                                        <p:cTn id="83" dur="2000"/>
                                        <p:tgtEl>
                                          <p:spTgt spid="20"/>
                                        </p:tgtEl>
                                      </p:cBhvr>
                                    </p:animEffect>
                                  </p:childTnLst>
                                </p:cTn>
                              </p:par>
                            </p:childTnLst>
                          </p:cTn>
                        </p:par>
                      </p:childTnLst>
                    </p:cTn>
                  </p:par>
                  <p:par>
                    <p:cTn id="84" fill="hold">
                      <p:stCondLst>
                        <p:cond delay="indefinite"/>
                      </p:stCondLst>
                      <p:childTnLst>
                        <p:par>
                          <p:cTn id="85" fill="hold">
                            <p:stCondLst>
                              <p:cond delay="0"/>
                            </p:stCondLst>
                            <p:childTnLst>
                              <p:par>
                                <p:cTn id="86" presetID="6" presetClass="entr" presetSubtype="16" fill="hold" grpId="0" nodeType="clickEffect">
                                  <p:stCondLst>
                                    <p:cond delay="0"/>
                                  </p:stCondLst>
                                  <p:childTnLst>
                                    <p:set>
                                      <p:cBhvr>
                                        <p:cTn id="87" dur="1" fill="hold">
                                          <p:stCondLst>
                                            <p:cond delay="0"/>
                                          </p:stCondLst>
                                        </p:cTn>
                                        <p:tgtEl>
                                          <p:spTgt spid="21"/>
                                        </p:tgtEl>
                                        <p:attrNameLst>
                                          <p:attrName>style.visibility</p:attrName>
                                        </p:attrNameLst>
                                      </p:cBhvr>
                                      <p:to>
                                        <p:strVal val="visible"/>
                                      </p:to>
                                    </p:set>
                                    <p:animEffect transition="in" filter="circle(in)">
                                      <p:cBhvr>
                                        <p:cTn id="88" dur="2000"/>
                                        <p:tgtEl>
                                          <p:spTgt spid="21"/>
                                        </p:tgtEl>
                                      </p:cBhvr>
                                    </p:animEffect>
                                  </p:childTnLst>
                                </p:cTn>
                              </p:par>
                            </p:childTnLst>
                          </p:cTn>
                        </p:par>
                      </p:childTnLst>
                    </p:cTn>
                  </p:par>
                  <p:par>
                    <p:cTn id="89" fill="hold">
                      <p:stCondLst>
                        <p:cond delay="indefinite"/>
                      </p:stCondLst>
                      <p:childTnLst>
                        <p:par>
                          <p:cTn id="90" fill="hold">
                            <p:stCondLst>
                              <p:cond delay="0"/>
                            </p:stCondLst>
                            <p:childTnLst>
                              <p:par>
                                <p:cTn id="91" presetID="6" presetClass="entr" presetSubtype="16" fill="hold" grpId="0" nodeType="click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circle(in)">
                                      <p:cBhvr>
                                        <p:cTn id="93"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P spid="6" grpId="0" animBg="1"/>
      <p:bldP spid="7" grpId="0" animBg="1"/>
      <p:bldP spid="8" grpId="0" animBg="1"/>
      <p:bldP spid="9" grpId="0" animBg="1"/>
      <p:bldP spid="11" grpId="0" animBg="1"/>
      <p:bldP spid="13"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Comfort Zone</a:t>
            </a:r>
            <a:endParaRPr lang="en-GB" dirty="0"/>
          </a:p>
        </p:txBody>
      </p:sp>
      <p:sp>
        <p:nvSpPr>
          <p:cNvPr id="3" name="Content Placeholder 2"/>
          <p:cNvSpPr>
            <a:spLocks noGrp="1"/>
          </p:cNvSpPr>
          <p:nvPr>
            <p:ph idx="1"/>
          </p:nvPr>
        </p:nvSpPr>
        <p:spPr>
          <a:xfrm>
            <a:off x="1539961" y="1037270"/>
            <a:ext cx="10178322" cy="1134237"/>
          </a:xfrm>
        </p:spPr>
        <p:txBody>
          <a:bodyPr>
            <a:noAutofit/>
          </a:bodyPr>
          <a:lstStyle/>
          <a:p>
            <a:pPr algn="ctr" rtl="1"/>
            <a:r>
              <a:rPr lang="ar-EG" sz="3000" b="1" dirty="0">
                <a:solidFill>
                  <a:schemeClr val="tx1"/>
                </a:solidFill>
              </a:rPr>
              <a:t>في منطقة الراحة تشعر:</a:t>
            </a:r>
          </a:p>
          <a:p>
            <a:pPr algn="ctr"/>
            <a:r>
              <a:rPr lang="en-US" sz="3000" b="1" dirty="0">
                <a:solidFill>
                  <a:schemeClr val="tx1"/>
                </a:solidFill>
              </a:rPr>
              <a:t>In the Comfort Zone You Feel:</a:t>
            </a:r>
            <a:r>
              <a:rPr lang="ar-EG" sz="3000" b="1" dirty="0">
                <a:solidFill>
                  <a:schemeClr val="tx1"/>
                </a:solidFill>
              </a:rPr>
              <a:t> </a:t>
            </a:r>
            <a:endParaRPr lang="en-GB" sz="3000" b="1" dirty="0">
              <a:solidFill>
                <a:schemeClr val="tx1"/>
              </a:solidFill>
            </a:endParaRPr>
          </a:p>
        </p:txBody>
      </p:sp>
      <p:sp>
        <p:nvSpPr>
          <p:cNvPr id="10" name="Oval 9"/>
          <p:cNvSpPr/>
          <p:nvPr/>
        </p:nvSpPr>
        <p:spPr>
          <a:xfrm>
            <a:off x="2078679" y="3681909"/>
            <a:ext cx="8206091"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Nothing challenging happens</a:t>
            </a:r>
          </a:p>
        </p:txBody>
      </p:sp>
      <p:sp>
        <p:nvSpPr>
          <p:cNvPr id="12" name="Oval 11"/>
          <p:cNvSpPr/>
          <p:nvPr/>
        </p:nvSpPr>
        <p:spPr>
          <a:xfrm>
            <a:off x="1092564" y="4921311"/>
            <a:ext cx="10006872" cy="8072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Clearly this is not the place from which you can be a leader</a:t>
            </a:r>
          </a:p>
        </p:txBody>
      </p:sp>
      <p:sp>
        <p:nvSpPr>
          <p:cNvPr id="14" name="Oval 13"/>
          <p:cNvSpPr/>
          <p:nvPr/>
        </p:nvSpPr>
        <p:spPr>
          <a:xfrm>
            <a:off x="2010528" y="2323557"/>
            <a:ext cx="3795409"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No Pressure</a:t>
            </a:r>
            <a:endParaRPr lang="en-GB" sz="2800" dirty="0"/>
          </a:p>
        </p:txBody>
      </p:sp>
      <p:sp>
        <p:nvSpPr>
          <p:cNvPr id="15" name="Oval 14"/>
          <p:cNvSpPr/>
          <p:nvPr/>
        </p:nvSpPr>
        <p:spPr>
          <a:xfrm>
            <a:off x="6265857" y="2323558"/>
            <a:ext cx="3795409"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No Stress</a:t>
            </a:r>
            <a:endParaRPr lang="en-GB" sz="2800" dirty="0"/>
          </a:p>
        </p:txBody>
      </p:sp>
      <p:sp>
        <p:nvSpPr>
          <p:cNvPr id="16" name="Oval 15">
            <a:extLst>
              <a:ext uri="{FF2B5EF4-FFF2-40B4-BE49-F238E27FC236}">
                <a16:creationId xmlns:a16="http://schemas.microsoft.com/office/drawing/2014/main" xmlns="" id="{17B01BD8-50E1-445A-9B4F-967C66E5864B}"/>
              </a:ext>
            </a:extLst>
          </p:cNvPr>
          <p:cNvSpPr/>
          <p:nvPr/>
        </p:nvSpPr>
        <p:spPr>
          <a:xfrm>
            <a:off x="2231079" y="4380221"/>
            <a:ext cx="8206091"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2800" b="1" dirty="0"/>
              <a:t>لا شيء يحدث تحديا</a:t>
            </a:r>
          </a:p>
        </p:txBody>
      </p:sp>
      <p:sp>
        <p:nvSpPr>
          <p:cNvPr id="17" name="Oval 16">
            <a:extLst>
              <a:ext uri="{FF2B5EF4-FFF2-40B4-BE49-F238E27FC236}">
                <a16:creationId xmlns:a16="http://schemas.microsoft.com/office/drawing/2014/main" xmlns="" id="{5BDF3D6F-04B6-4687-86EF-8CD6B198A109}"/>
              </a:ext>
            </a:extLst>
          </p:cNvPr>
          <p:cNvSpPr/>
          <p:nvPr/>
        </p:nvSpPr>
        <p:spPr>
          <a:xfrm>
            <a:off x="1244964" y="5810695"/>
            <a:ext cx="10006872" cy="8072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2700" b="1" dirty="0"/>
              <a:t>ومن الواضح أن هذا ليس المكان الذي يمكنك من خلاله أن تكون قائدا</a:t>
            </a:r>
          </a:p>
        </p:txBody>
      </p:sp>
      <p:sp>
        <p:nvSpPr>
          <p:cNvPr id="18" name="Oval 17">
            <a:extLst>
              <a:ext uri="{FF2B5EF4-FFF2-40B4-BE49-F238E27FC236}">
                <a16:creationId xmlns:a16="http://schemas.microsoft.com/office/drawing/2014/main" xmlns="" id="{B1077D6E-6858-440A-A9EC-C5149D607D66}"/>
              </a:ext>
            </a:extLst>
          </p:cNvPr>
          <p:cNvSpPr/>
          <p:nvPr/>
        </p:nvSpPr>
        <p:spPr>
          <a:xfrm>
            <a:off x="2162928" y="3021869"/>
            <a:ext cx="3795409"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2800" b="1" dirty="0"/>
              <a:t>لا ضغط</a:t>
            </a:r>
          </a:p>
        </p:txBody>
      </p:sp>
      <p:sp>
        <p:nvSpPr>
          <p:cNvPr id="19" name="Oval 18">
            <a:extLst>
              <a:ext uri="{FF2B5EF4-FFF2-40B4-BE49-F238E27FC236}">
                <a16:creationId xmlns:a16="http://schemas.microsoft.com/office/drawing/2014/main" xmlns="" id="{B3681506-3099-4496-8E6F-703A8D326375}"/>
              </a:ext>
            </a:extLst>
          </p:cNvPr>
          <p:cNvSpPr/>
          <p:nvPr/>
        </p:nvSpPr>
        <p:spPr>
          <a:xfrm>
            <a:off x="6418257" y="3021870"/>
            <a:ext cx="3795409" cy="471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2800" b="1" dirty="0"/>
              <a:t>لا اجهاد</a:t>
            </a:r>
          </a:p>
        </p:txBody>
      </p:sp>
    </p:spTree>
    <p:extLst>
      <p:ext uri="{BB962C8B-B14F-4D97-AF65-F5344CB8AC3E}">
        <p14:creationId xmlns:p14="http://schemas.microsoft.com/office/powerpoint/2010/main" val="56753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circle(in)">
                                      <p:cBhvr>
                                        <p:cTn id="10" dur="2000"/>
                                        <p:tgtEl>
                                          <p:spTgt spid="3">
                                            <p:txEl>
                                              <p:pRg st="0" end="0"/>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circle(in)">
                                      <p:cBhvr>
                                        <p:cTn id="13" dur="2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circle(in)">
                                      <p:cBhvr>
                                        <p:cTn id="18" dur="20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circle(in)">
                                      <p:cBhvr>
                                        <p:cTn id="23" dur="20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ircle(in)">
                                      <p:cBhvr>
                                        <p:cTn id="28" dur="20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circle(in)">
                                      <p:cBhvr>
                                        <p:cTn id="33" dur="20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circle(in)">
                                      <p:cBhvr>
                                        <p:cTn id="38" dur="20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circle(in)">
                                      <p:cBhvr>
                                        <p:cTn id="43" dur="20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circle(in)">
                                      <p:cBhvr>
                                        <p:cTn id="48" dur="20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circle(in)">
                                      <p:cBhvr>
                                        <p:cTn id="53"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0" grpId="0" animBg="1"/>
      <p:bldP spid="12" grpId="0" animBg="1"/>
      <p:bldP spid="14" grpId="0" animBg="1"/>
      <p:bldP spid="15" grpId="0" animBg="1"/>
      <p:bldP spid="16" grpId="0" animBg="1"/>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en-GB" b="1" dirty="0"/>
              <a:t>The Science of The Comfort Zone</a:t>
            </a:r>
            <a:r>
              <a:rPr lang="ar-EG" b="1" dirty="0"/>
              <a:t/>
            </a:r>
            <a:br>
              <a:rPr lang="ar-EG" b="1" dirty="0"/>
            </a:br>
            <a:r>
              <a:rPr lang="ar-EG" dirty="0"/>
              <a:t>علم منطقة الراحة</a:t>
            </a:r>
            <a:br>
              <a:rPr lang="ar-EG" dirty="0"/>
            </a:br>
            <a:r>
              <a:rPr lang="ar-EG" dirty="0"/>
              <a:t/>
            </a:r>
            <a:br>
              <a:rPr lang="ar-EG" dirty="0"/>
            </a:br>
            <a:endParaRPr lang="en-GB" dirty="0"/>
          </a:p>
        </p:txBody>
      </p:sp>
      <p:sp>
        <p:nvSpPr>
          <p:cNvPr id="3" name="Content Placeholder 2"/>
          <p:cNvSpPr>
            <a:spLocks noGrp="1"/>
          </p:cNvSpPr>
          <p:nvPr>
            <p:ph idx="1"/>
          </p:nvPr>
        </p:nvSpPr>
        <p:spPr>
          <a:xfrm>
            <a:off x="985837" y="1766819"/>
            <a:ext cx="6300787" cy="4351338"/>
          </a:xfrm>
        </p:spPr>
        <p:txBody>
          <a:bodyPr>
            <a:normAutofit fontScale="92500" lnSpcReduction="20000"/>
          </a:bodyPr>
          <a:lstStyle/>
          <a:p>
            <a:r>
              <a:rPr lang="en-GB" dirty="0">
                <a:solidFill>
                  <a:schemeClr val="tx1"/>
                </a:solidFill>
              </a:rPr>
              <a:t>The relationship between performance and anxiety shows that as arousal or anxiety increases, so does performance, up to an optimal point at the top of the curve. If anxiety is increased beyond this optimal point, performance begins to decline. Too much anxiety and we’re too stressed out, unproductive and performance declines.</a:t>
            </a:r>
            <a:endParaRPr lang="ar-EG" dirty="0">
              <a:solidFill>
                <a:schemeClr val="tx1"/>
              </a:solidFill>
            </a:endParaRPr>
          </a:p>
          <a:p>
            <a:pPr algn="r" rtl="1"/>
            <a:r>
              <a:rPr lang="ar-EG" sz="3000" dirty="0">
                <a:solidFill>
                  <a:schemeClr val="tx1"/>
                </a:solidFill>
              </a:rPr>
              <a:t>العلاقة بين الأداء والقلق يظهر أنه مع زيادة الإثارة أو القلق، وكذلك أداء، تصل إلى نقطة الأمثل في الجزء العلوي من المنحنى. إذا زاد القلق خارج هذه النقطة المثلى، يبدأ الأداء في الانخفاض. الكثير من القلق، ونحن أيضا وشدد خارج، غير منتجة وانخفاض الأداء.</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6662" y="1562099"/>
            <a:ext cx="4109179" cy="4105275"/>
          </a:xfrm>
          <a:prstGeom prst="rect">
            <a:avLst/>
          </a:prstGeom>
        </p:spPr>
      </p:pic>
    </p:spTree>
    <p:extLst>
      <p:ext uri="{BB962C8B-B14F-4D97-AF65-F5344CB8AC3E}">
        <p14:creationId xmlns:p14="http://schemas.microsoft.com/office/powerpoint/2010/main" val="4127230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Science of The Comfort Zone</a:t>
            </a:r>
            <a:endParaRPr lang="en-GB" dirty="0"/>
          </a:p>
        </p:txBody>
      </p:sp>
      <p:sp>
        <p:nvSpPr>
          <p:cNvPr id="3" name="Content Placeholder 2"/>
          <p:cNvSpPr>
            <a:spLocks noGrp="1"/>
          </p:cNvSpPr>
          <p:nvPr>
            <p:ph idx="1"/>
          </p:nvPr>
        </p:nvSpPr>
        <p:spPr>
          <a:xfrm>
            <a:off x="917598" y="1562098"/>
            <a:ext cx="6752444" cy="5284989"/>
          </a:xfrm>
        </p:spPr>
        <p:txBody>
          <a:bodyPr>
            <a:normAutofit fontScale="92500" lnSpcReduction="20000"/>
          </a:bodyPr>
          <a:lstStyle/>
          <a:p>
            <a:r>
              <a:rPr lang="en-GB" b="1" dirty="0">
                <a:solidFill>
                  <a:schemeClr val="tx1"/>
                </a:solidFill>
              </a:rPr>
              <a:t>The optimal level of anxiety then is found in the learning zone, just outside the comfort zone.</a:t>
            </a:r>
            <a:endParaRPr lang="ar-EG" b="1" dirty="0">
              <a:solidFill>
                <a:schemeClr val="tx1"/>
              </a:solidFill>
            </a:endParaRPr>
          </a:p>
          <a:p>
            <a:pPr algn="r" rtl="1"/>
            <a:r>
              <a:rPr lang="ar-EG" sz="2700" b="1" dirty="0">
                <a:solidFill>
                  <a:schemeClr val="tx1"/>
                </a:solidFill>
              </a:rPr>
              <a:t>يتم العثور على المستوى الأمثل للقلق بعد ذلك في منطقة التعلم، خارج منطقة الراحة.</a:t>
            </a:r>
            <a:endParaRPr lang="en-GB" sz="2700" b="1" dirty="0">
              <a:solidFill>
                <a:schemeClr val="tx1"/>
              </a:solidFill>
            </a:endParaRPr>
          </a:p>
          <a:p>
            <a:r>
              <a:rPr lang="en-GB" b="1" dirty="0">
                <a:solidFill>
                  <a:schemeClr val="tx1"/>
                </a:solidFill>
              </a:rPr>
              <a:t>As illustrated, any behaviour that produces a state of </a:t>
            </a:r>
            <a:r>
              <a:rPr lang="en-GB" b="1" i="1" dirty="0">
                <a:solidFill>
                  <a:schemeClr val="tx1"/>
                </a:solidFill>
              </a:rPr>
              <a:t>low anxiety </a:t>
            </a:r>
            <a:r>
              <a:rPr lang="en-GB" b="1" dirty="0">
                <a:solidFill>
                  <a:schemeClr val="tx1"/>
                </a:solidFill>
              </a:rPr>
              <a:t>keeps you in your comfort zone. As anxiety increases the comfort zone extends into the learning zone and performance improves. As we continue to increase anxiety we will eventually find ourselves in the danger zone, where anxiety is too high and performance declines</a:t>
            </a:r>
            <a:endParaRPr lang="ar-EG" b="1" dirty="0">
              <a:solidFill>
                <a:schemeClr val="tx1"/>
              </a:solidFill>
            </a:endParaRPr>
          </a:p>
          <a:p>
            <a:pPr algn="r" rtl="1"/>
            <a:r>
              <a:rPr lang="ar-EG" sz="2700" b="1" dirty="0">
                <a:solidFill>
                  <a:schemeClr val="tx1"/>
                </a:solidFill>
              </a:rPr>
              <a:t>كما هو موضح، أي سلوك ينتج حالة من القلق المنخفض يبقيك في منطقة الراحة الخاصة بك. كلما يزيد القلق يمتد منطقة الراحة إلى منطقة التعلم ويحسن الأداء. وحين نواصل زيادة القلق سنجد أنفسنا في منطقة الخطر، حيث القلق مرتفع جدا وينخفض الأداء</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6662" y="1562099"/>
            <a:ext cx="4109179" cy="4105275"/>
          </a:xfrm>
          <a:prstGeom prst="rect">
            <a:avLst/>
          </a:prstGeom>
        </p:spPr>
      </p:pic>
    </p:spTree>
    <p:extLst>
      <p:ext uri="{BB962C8B-B14F-4D97-AF65-F5344CB8AC3E}">
        <p14:creationId xmlns:p14="http://schemas.microsoft.com/office/powerpoint/2010/main" val="230365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Dangers that Lie in Comfort Zones</a:t>
            </a:r>
            <a:endParaRPr lang="en-GB" dirty="0"/>
          </a:p>
        </p:txBody>
      </p:sp>
      <p:sp>
        <p:nvSpPr>
          <p:cNvPr id="3" name="Content Placeholder 2"/>
          <p:cNvSpPr>
            <a:spLocks noGrp="1"/>
          </p:cNvSpPr>
          <p:nvPr>
            <p:ph idx="1"/>
          </p:nvPr>
        </p:nvSpPr>
        <p:spPr>
          <a:xfrm>
            <a:off x="1203060" y="2136353"/>
            <a:ext cx="10178322" cy="689793"/>
          </a:xfrm>
        </p:spPr>
        <p:txBody>
          <a:bodyPr>
            <a:normAutofit/>
          </a:bodyPr>
          <a:lstStyle/>
          <a:p>
            <a:pPr marL="0" indent="0">
              <a:buNone/>
            </a:pPr>
            <a:r>
              <a:rPr lang="en-GB" dirty="0">
                <a:solidFill>
                  <a:schemeClr val="tx1"/>
                </a:solidFill>
              </a:rPr>
              <a:t>It’s dangerous to stay in your comfort zone for long periods of time, it leads to:</a:t>
            </a:r>
          </a:p>
        </p:txBody>
      </p:sp>
      <p:sp>
        <p:nvSpPr>
          <p:cNvPr id="4" name="Rounded Rectangle 3"/>
          <p:cNvSpPr/>
          <p:nvPr/>
        </p:nvSpPr>
        <p:spPr>
          <a:xfrm>
            <a:off x="2385021" y="3262539"/>
            <a:ext cx="3362323" cy="8051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Weakness, stagnation and a lack of growth</a:t>
            </a:r>
          </a:p>
        </p:txBody>
      </p:sp>
      <p:sp>
        <p:nvSpPr>
          <p:cNvPr id="5" name="Rounded Rectangle 4"/>
          <p:cNvSpPr/>
          <p:nvPr/>
        </p:nvSpPr>
        <p:spPr>
          <a:xfrm>
            <a:off x="6139821" y="3254977"/>
            <a:ext cx="3900917" cy="8071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You will end up bored and unchallenged</a:t>
            </a:r>
          </a:p>
        </p:txBody>
      </p:sp>
      <p:sp>
        <p:nvSpPr>
          <p:cNvPr id="6" name="Rounded Rectangle 5"/>
          <p:cNvSpPr/>
          <p:nvPr/>
        </p:nvSpPr>
        <p:spPr>
          <a:xfrm>
            <a:off x="3733066" y="5924377"/>
            <a:ext cx="4725868" cy="7286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3000" b="1" dirty="0"/>
              <a:t>مناطق الراحة تحد أهدافك وأحلامك</a:t>
            </a:r>
          </a:p>
        </p:txBody>
      </p:sp>
      <p:sp>
        <p:nvSpPr>
          <p:cNvPr id="10" name="Rounded Rectangle 3">
            <a:extLst>
              <a:ext uri="{FF2B5EF4-FFF2-40B4-BE49-F238E27FC236}">
                <a16:creationId xmlns:a16="http://schemas.microsoft.com/office/drawing/2014/main" xmlns="" id="{AB9D5EBC-90D0-45EE-B8B1-97A42A7EFC55}"/>
              </a:ext>
            </a:extLst>
          </p:cNvPr>
          <p:cNvSpPr/>
          <p:nvPr/>
        </p:nvSpPr>
        <p:spPr>
          <a:xfrm>
            <a:off x="1609373" y="4132678"/>
            <a:ext cx="4122689" cy="8051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3000" b="1" dirty="0"/>
              <a:t>الضعف والركود ونقص النمو</a:t>
            </a:r>
          </a:p>
        </p:txBody>
      </p:sp>
      <p:sp>
        <p:nvSpPr>
          <p:cNvPr id="11" name="Rounded Rectangle 4">
            <a:extLst>
              <a:ext uri="{FF2B5EF4-FFF2-40B4-BE49-F238E27FC236}">
                <a16:creationId xmlns:a16="http://schemas.microsoft.com/office/drawing/2014/main" xmlns="" id="{73237DAD-9348-41EE-AC68-58C12BF200F8}"/>
              </a:ext>
            </a:extLst>
          </p:cNvPr>
          <p:cNvSpPr/>
          <p:nvPr/>
        </p:nvSpPr>
        <p:spPr>
          <a:xfrm>
            <a:off x="6128444" y="4130713"/>
            <a:ext cx="5198345" cy="8071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3000" b="1" dirty="0"/>
              <a:t>سوف ينتهي بك المطاف بالملل ودون منازع</a:t>
            </a:r>
          </a:p>
        </p:txBody>
      </p:sp>
      <p:sp>
        <p:nvSpPr>
          <p:cNvPr id="12" name="Rounded Rectangle 5">
            <a:extLst>
              <a:ext uri="{FF2B5EF4-FFF2-40B4-BE49-F238E27FC236}">
                <a16:creationId xmlns:a16="http://schemas.microsoft.com/office/drawing/2014/main" xmlns="" id="{09B7789C-B81B-4847-9DFB-C591DF63AD8F}"/>
              </a:ext>
            </a:extLst>
          </p:cNvPr>
          <p:cNvSpPr/>
          <p:nvPr/>
        </p:nvSpPr>
        <p:spPr>
          <a:xfrm>
            <a:off x="2692764" y="5114761"/>
            <a:ext cx="6806472" cy="7286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Comfort Zones Limit Your Goals and Dreams</a:t>
            </a:r>
          </a:p>
        </p:txBody>
      </p:sp>
      <p:sp>
        <p:nvSpPr>
          <p:cNvPr id="19" name="Title 1">
            <a:extLst>
              <a:ext uri="{FF2B5EF4-FFF2-40B4-BE49-F238E27FC236}">
                <a16:creationId xmlns:a16="http://schemas.microsoft.com/office/drawing/2014/main" xmlns="" id="{71981FEA-44B0-40A5-B038-1C58A4B92886}"/>
              </a:ext>
            </a:extLst>
          </p:cNvPr>
          <p:cNvSpPr txBox="1">
            <a:spLocks/>
          </p:cNvSpPr>
          <p:nvPr/>
        </p:nvSpPr>
        <p:spPr>
          <a:xfrm>
            <a:off x="1404078" y="1433014"/>
            <a:ext cx="10178322" cy="798621"/>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r"/>
            <a:r>
              <a:rPr lang="ar-EG" sz="4000" b="1" kern="0" spc="0" dirty="0"/>
              <a:t>الأخطار التي تكمن في مناطق الراحة</a:t>
            </a:r>
            <a:endParaRPr lang="en-GB" sz="4000" b="1" kern="0" spc="0" dirty="0"/>
          </a:p>
        </p:txBody>
      </p:sp>
      <p:sp>
        <p:nvSpPr>
          <p:cNvPr id="20" name="Content Placeholder 2">
            <a:extLst>
              <a:ext uri="{FF2B5EF4-FFF2-40B4-BE49-F238E27FC236}">
                <a16:creationId xmlns:a16="http://schemas.microsoft.com/office/drawing/2014/main" xmlns="" id="{D94F3290-8D08-4B55-A660-02139E8830A3}"/>
              </a:ext>
            </a:extLst>
          </p:cNvPr>
          <p:cNvSpPr txBox="1">
            <a:spLocks/>
          </p:cNvSpPr>
          <p:nvPr/>
        </p:nvSpPr>
        <p:spPr>
          <a:xfrm>
            <a:off x="1355460" y="2561712"/>
            <a:ext cx="10178322" cy="689793"/>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r" rtl="1"/>
            <a:r>
              <a:rPr lang="ar-EG" sz="3000" b="1" dirty="0">
                <a:solidFill>
                  <a:schemeClr val="tx1"/>
                </a:solidFill>
              </a:rPr>
              <a:t>من الخطورة البقاء في منطقة الراحة الخاصة بك لفترات طويلة من الوقت، فإنه يؤدي إلى:</a:t>
            </a:r>
          </a:p>
        </p:txBody>
      </p:sp>
    </p:spTree>
    <p:extLst>
      <p:ext uri="{BB962C8B-B14F-4D97-AF65-F5344CB8AC3E}">
        <p14:creationId xmlns:p14="http://schemas.microsoft.com/office/powerpoint/2010/main" val="2722377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down)">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down)">
                                      <p:cBhvr>
                                        <p:cTn id="40" dur="500"/>
                                        <p:tgtEl>
                                          <p:spTgt spid="1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wipe(down)">
                                      <p:cBhvr>
                                        <p:cTn id="45" dur="500"/>
                                        <p:tgtEl>
                                          <p:spTgt spid="19"/>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20">
                                            <p:txEl>
                                              <p:pRg st="0" end="0"/>
                                            </p:txEl>
                                          </p:spTgt>
                                        </p:tgtEl>
                                        <p:attrNameLst>
                                          <p:attrName>style.visibility</p:attrName>
                                        </p:attrNameLst>
                                      </p:cBhvr>
                                      <p:to>
                                        <p:strVal val="visible"/>
                                      </p:to>
                                    </p:set>
                                    <p:animEffect transition="in" filter="wipe(down)">
                                      <p:cBhvr>
                                        <p:cTn id="48"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P spid="6" grpId="0" animBg="1"/>
      <p:bldP spid="10" grpId="0" animBg="1"/>
      <p:bldP spid="11" grpId="0" animBg="1"/>
      <p:bldP spid="12" grpId="0" animBg="1"/>
      <p:bldP spid="19" grpId="0"/>
      <p:bldP spid="2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Dangers that Lie in Comfort Zones</a:t>
            </a:r>
            <a:endParaRPr lang="en-GB" dirty="0"/>
          </a:p>
        </p:txBody>
      </p:sp>
      <p:sp>
        <p:nvSpPr>
          <p:cNvPr id="8" name="Rounded Rectangle 7"/>
          <p:cNvSpPr/>
          <p:nvPr/>
        </p:nvSpPr>
        <p:spPr>
          <a:xfrm>
            <a:off x="2374727" y="3610787"/>
            <a:ext cx="7552294" cy="6965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4000" b="1" dirty="0"/>
              <a:t>مناطق الراحة تحد من إمكانياتك</a:t>
            </a:r>
          </a:p>
        </p:txBody>
      </p:sp>
      <p:sp>
        <p:nvSpPr>
          <p:cNvPr id="9" name="Rounded Rectangle 8"/>
          <p:cNvSpPr/>
          <p:nvPr/>
        </p:nvSpPr>
        <p:spPr>
          <a:xfrm>
            <a:off x="2374727" y="5519623"/>
            <a:ext cx="7552294" cy="8132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4000" b="1" dirty="0"/>
              <a:t>مناطق الراحة تشجع على الضعف</a:t>
            </a:r>
          </a:p>
        </p:txBody>
      </p:sp>
      <p:sp>
        <p:nvSpPr>
          <p:cNvPr id="10" name="Rounded Rectangle 7">
            <a:extLst>
              <a:ext uri="{FF2B5EF4-FFF2-40B4-BE49-F238E27FC236}">
                <a16:creationId xmlns:a16="http://schemas.microsoft.com/office/drawing/2014/main" xmlns="" id="{A3CEA685-8141-4A02-B3BA-A175B88BBF71}"/>
              </a:ext>
            </a:extLst>
          </p:cNvPr>
          <p:cNvSpPr/>
          <p:nvPr/>
        </p:nvSpPr>
        <p:spPr>
          <a:xfrm>
            <a:off x="2374727" y="2746059"/>
            <a:ext cx="7552294" cy="6965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Comfort Zones Limit Your Potential</a:t>
            </a:r>
          </a:p>
        </p:txBody>
      </p:sp>
      <p:sp>
        <p:nvSpPr>
          <p:cNvPr id="11" name="Rounded Rectangle 8">
            <a:extLst>
              <a:ext uri="{FF2B5EF4-FFF2-40B4-BE49-F238E27FC236}">
                <a16:creationId xmlns:a16="http://schemas.microsoft.com/office/drawing/2014/main" xmlns="" id="{AC476FC6-4322-4A2D-BCB9-9FDCA6F8150A}"/>
              </a:ext>
            </a:extLst>
          </p:cNvPr>
          <p:cNvSpPr/>
          <p:nvPr/>
        </p:nvSpPr>
        <p:spPr>
          <a:xfrm>
            <a:off x="2374727" y="4460916"/>
            <a:ext cx="7552294" cy="8132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Comfort Zones Encourage Weakness</a:t>
            </a:r>
            <a:endParaRPr lang="en-GB" sz="2400" dirty="0"/>
          </a:p>
        </p:txBody>
      </p:sp>
    </p:spTree>
    <p:extLst>
      <p:ext uri="{BB962C8B-B14F-4D97-AF65-F5344CB8AC3E}">
        <p14:creationId xmlns:p14="http://schemas.microsoft.com/office/powerpoint/2010/main" val="955325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P spid="10" grpId="0" animBg="1"/>
      <p:bldP spid="11" grpId="0" animBg="1"/>
    </p:bld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Badge</Template>
  <TotalTime>3260</TotalTime>
  <Words>764</Words>
  <Application>Microsoft Office PowerPoint</Application>
  <PresentationFormat>Custom</PresentationFormat>
  <Paragraphs>92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Badge</vt:lpstr>
      <vt:lpstr>Comfort Zone نطاق الراحة</vt:lpstr>
      <vt:lpstr>There are three zones that impact our development as servants. هناك ثلاث مناطق تؤثر على تنميتنا كخدام.  </vt:lpstr>
      <vt:lpstr>PowerPoint Presentation</vt:lpstr>
      <vt:lpstr>The Comfort Zone</vt:lpstr>
      <vt:lpstr>The Comfort Zone</vt:lpstr>
      <vt:lpstr>The Science of The Comfort Zone علم منطقة الراحة  </vt:lpstr>
      <vt:lpstr>The Science of The Comfort Zone</vt:lpstr>
      <vt:lpstr>Dangers that Lie in Comfort Zones</vt:lpstr>
      <vt:lpstr>Dangers that Lie in Comfort Zones</vt:lpstr>
      <vt:lpstr>The Learning Zone The learning zone is where the magic happens </vt:lpstr>
      <vt:lpstr>The Danger Zone</vt:lpstr>
      <vt:lpstr>The Danger Zone</vt:lpstr>
      <vt:lpstr>From Genesis 12:1-9: Please discuss from each verse in which zone was our Father Abraham?</vt:lpstr>
      <vt:lpstr>From Genesis 12:1-9: Please discuss from each verse in which zone was our Father Abraham?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Shereen Seif</dc:creator>
  <cp:lastModifiedBy>Manal</cp:lastModifiedBy>
  <cp:revision>41</cp:revision>
  <dcterms:created xsi:type="dcterms:W3CDTF">2017-12-23T18:56:37Z</dcterms:created>
  <dcterms:modified xsi:type="dcterms:W3CDTF">2018-02-09T13:07:03Z</dcterms:modified>
</cp:coreProperties>
</file>