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5" r:id="rId4"/>
    <p:sldId id="258" r:id="rId5"/>
    <p:sldId id="288" r:id="rId6"/>
    <p:sldId id="261" r:id="rId7"/>
    <p:sldId id="276" r:id="rId8"/>
    <p:sldId id="274" r:id="rId9"/>
    <p:sldId id="289" r:id="rId10"/>
    <p:sldId id="277" r:id="rId11"/>
    <p:sldId id="263" r:id="rId12"/>
    <p:sldId id="290" r:id="rId13"/>
    <p:sldId id="291" r:id="rId14"/>
    <p:sldId id="264" r:id="rId15"/>
    <p:sldId id="292" r:id="rId16"/>
    <p:sldId id="265" r:id="rId17"/>
    <p:sldId id="270" r:id="rId18"/>
    <p:sldId id="294" r:id="rId19"/>
    <p:sldId id="293" r:id="rId20"/>
    <p:sldId id="266" r:id="rId21"/>
    <p:sldId id="295" r:id="rId22"/>
    <p:sldId id="281" r:id="rId23"/>
    <p:sldId id="284" r:id="rId24"/>
    <p:sldId id="279" r:id="rId25"/>
    <p:sldId id="296" r:id="rId26"/>
    <p:sldId id="268" r:id="rId27"/>
    <p:sldId id="297" r:id="rId28"/>
    <p:sldId id="269" r:id="rId29"/>
    <p:sldId id="298" r:id="rId30"/>
    <p:sldId id="301" r:id="rId31"/>
    <p:sldId id="299" r:id="rId32"/>
    <p:sldId id="282" r:id="rId33"/>
    <p:sldId id="300" r:id="rId34"/>
    <p:sldId id="271" r:id="rId3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69" d="100"/>
          <a:sy n="69"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185" cy="512515"/>
          </a:xfrm>
          <a:prstGeom prst="rect">
            <a:avLst/>
          </a:prstGeom>
        </p:spPr>
        <p:txBody>
          <a:bodyPr vert="horz" lIns="102230" tIns="51115" rIns="102230" bIns="51115" rtlCol="0"/>
          <a:lstStyle>
            <a:lvl1pPr algn="l">
              <a:defRPr sz="1300"/>
            </a:lvl1pPr>
          </a:lstStyle>
          <a:p>
            <a:endParaRPr lang="en-GB"/>
          </a:p>
        </p:txBody>
      </p:sp>
      <p:sp>
        <p:nvSpPr>
          <p:cNvPr id="3" name="Date Placeholder 2"/>
          <p:cNvSpPr>
            <a:spLocks noGrp="1"/>
          </p:cNvSpPr>
          <p:nvPr>
            <p:ph type="dt" sz="quarter" idx="1"/>
          </p:nvPr>
        </p:nvSpPr>
        <p:spPr>
          <a:xfrm>
            <a:off x="4024056" y="1"/>
            <a:ext cx="3078185" cy="512515"/>
          </a:xfrm>
          <a:prstGeom prst="rect">
            <a:avLst/>
          </a:prstGeom>
        </p:spPr>
        <p:txBody>
          <a:bodyPr vert="horz" lIns="102230" tIns="51115" rIns="102230" bIns="51115" rtlCol="0"/>
          <a:lstStyle>
            <a:lvl1pPr algn="r">
              <a:defRPr sz="1300"/>
            </a:lvl1pPr>
          </a:lstStyle>
          <a:p>
            <a:fld id="{315AAFD6-D9C6-4146-85E6-A5ED77A8FE99}" type="datetimeFigureOut">
              <a:rPr lang="en-GB" smtClean="0"/>
              <a:t>29/09/2019</a:t>
            </a:fld>
            <a:endParaRPr lang="en-GB"/>
          </a:p>
        </p:txBody>
      </p:sp>
      <p:sp>
        <p:nvSpPr>
          <p:cNvPr id="4" name="Footer Placeholder 3"/>
          <p:cNvSpPr>
            <a:spLocks noGrp="1"/>
          </p:cNvSpPr>
          <p:nvPr>
            <p:ph type="ftr" sz="quarter" idx="2"/>
          </p:nvPr>
        </p:nvSpPr>
        <p:spPr>
          <a:xfrm>
            <a:off x="0" y="9722099"/>
            <a:ext cx="3078185" cy="512515"/>
          </a:xfrm>
          <a:prstGeom prst="rect">
            <a:avLst/>
          </a:prstGeom>
        </p:spPr>
        <p:txBody>
          <a:bodyPr vert="horz" lIns="102230" tIns="51115" rIns="102230" bIns="51115" rtlCol="0" anchor="b"/>
          <a:lstStyle>
            <a:lvl1pPr algn="l">
              <a:defRPr sz="1300"/>
            </a:lvl1pPr>
          </a:lstStyle>
          <a:p>
            <a:endParaRPr lang="en-GB"/>
          </a:p>
        </p:txBody>
      </p:sp>
      <p:sp>
        <p:nvSpPr>
          <p:cNvPr id="5" name="Slide Number Placeholder 4"/>
          <p:cNvSpPr>
            <a:spLocks noGrp="1"/>
          </p:cNvSpPr>
          <p:nvPr>
            <p:ph type="sldNum" sz="quarter" idx="3"/>
          </p:nvPr>
        </p:nvSpPr>
        <p:spPr>
          <a:xfrm>
            <a:off x="4024056" y="9722099"/>
            <a:ext cx="3078185" cy="512515"/>
          </a:xfrm>
          <a:prstGeom prst="rect">
            <a:avLst/>
          </a:prstGeom>
        </p:spPr>
        <p:txBody>
          <a:bodyPr vert="horz" lIns="102230" tIns="51115" rIns="102230" bIns="51115" rtlCol="0" anchor="b"/>
          <a:lstStyle>
            <a:lvl1pPr algn="r">
              <a:defRPr sz="1300"/>
            </a:lvl1pPr>
          </a:lstStyle>
          <a:p>
            <a:fld id="{94386A8D-5AC3-47A2-B9AD-D42B71B1A89A}" type="slidenum">
              <a:rPr lang="en-GB" smtClean="0"/>
              <a:t>‹#›</a:t>
            </a:fld>
            <a:endParaRPr lang="en-GB"/>
          </a:p>
        </p:txBody>
      </p:sp>
    </p:spTree>
    <p:extLst>
      <p:ext uri="{BB962C8B-B14F-4D97-AF65-F5344CB8AC3E}">
        <p14:creationId xmlns:p14="http://schemas.microsoft.com/office/powerpoint/2010/main" val="15966522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C8D797-4D6E-466B-9171-02A6C7F02AAD}" type="datetimeFigureOut">
              <a:rPr lang="en-GB" smtClean="0"/>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47635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8D797-4D6E-466B-9171-02A6C7F02AAD}" type="datetimeFigureOut">
              <a:rPr lang="en-GB" smtClean="0"/>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123231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8D797-4D6E-466B-9171-02A6C7F02AAD}" type="datetimeFigureOut">
              <a:rPr lang="en-GB" smtClean="0"/>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418414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8D797-4D6E-466B-9171-02A6C7F02AAD}" type="datetimeFigureOut">
              <a:rPr lang="en-GB" smtClean="0"/>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317907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8D797-4D6E-466B-9171-02A6C7F02AAD}" type="datetimeFigureOut">
              <a:rPr lang="en-GB" smtClean="0"/>
              <a:t>29/09/2019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176186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C8D797-4D6E-466B-9171-02A6C7F02AAD}" type="datetimeFigureOut">
              <a:rPr lang="en-GB" smtClean="0"/>
              <a:t>29/09/2019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311633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C8D797-4D6E-466B-9171-02A6C7F02AAD}" type="datetimeFigureOut">
              <a:rPr lang="en-GB" smtClean="0"/>
              <a:t>29/09/2019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155486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C8D797-4D6E-466B-9171-02A6C7F02AAD}" type="datetimeFigureOut">
              <a:rPr lang="en-GB" smtClean="0"/>
              <a:t>29/09/2019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56684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8D797-4D6E-466B-9171-02A6C7F02AAD}" type="datetimeFigureOut">
              <a:rPr lang="en-GB" smtClean="0"/>
              <a:t>29/09/2019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286670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8D797-4D6E-466B-9171-02A6C7F02AAD}" type="datetimeFigureOut">
              <a:rPr lang="en-GB" smtClean="0"/>
              <a:t>29/09/2019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326251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8D797-4D6E-466B-9171-02A6C7F02AAD}" type="datetimeFigureOut">
              <a:rPr lang="en-GB" smtClean="0"/>
              <a:t>29/09/2019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1A812F-C2EF-4839-AC31-79F8354655FF}" type="slidenum">
              <a:rPr lang="en-GB" smtClean="0"/>
              <a:t>‹#›</a:t>
            </a:fld>
            <a:endParaRPr lang="en-GB"/>
          </a:p>
        </p:txBody>
      </p:sp>
    </p:spTree>
    <p:extLst>
      <p:ext uri="{BB962C8B-B14F-4D97-AF65-F5344CB8AC3E}">
        <p14:creationId xmlns:p14="http://schemas.microsoft.com/office/powerpoint/2010/main" val="53716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8D797-4D6E-466B-9171-02A6C7F02AAD}" type="datetimeFigureOut">
              <a:rPr lang="en-GB" smtClean="0"/>
              <a:t>29/09/2019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A812F-C2EF-4839-AC31-79F8354655FF}" type="slidenum">
              <a:rPr lang="en-GB" smtClean="0"/>
              <a:t>‹#›</a:t>
            </a:fld>
            <a:endParaRPr lang="en-GB"/>
          </a:p>
        </p:txBody>
      </p:sp>
    </p:spTree>
    <p:extLst>
      <p:ext uri="{BB962C8B-B14F-4D97-AF65-F5344CB8AC3E}">
        <p14:creationId xmlns:p14="http://schemas.microsoft.com/office/powerpoint/2010/main" val="85506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Title 1"/>
          <p:cNvSpPr>
            <a:spLocks noGrp="1"/>
          </p:cNvSpPr>
          <p:nvPr>
            <p:ph type="ctrTitle"/>
          </p:nvPr>
        </p:nvSpPr>
        <p:spPr>
          <a:xfrm>
            <a:off x="1143251" y="256674"/>
            <a:ext cx="4652962" cy="2158249"/>
          </a:xfrm>
          <a:prstGeom prst="wave">
            <a:avLst/>
          </a:prstGeom>
          <a:solidFill>
            <a:srgbClr val="002060">
              <a:alpha val="74902"/>
            </a:srgbClr>
          </a:solidFill>
        </p:spPr>
        <p:txBody>
          <a:bodyPr>
            <a:noAutofit/>
          </a:bodyPr>
          <a:lstStyle/>
          <a:p>
            <a:r>
              <a:rPr lang="en-US" sz="8000" b="1" dirty="0">
                <a:solidFill>
                  <a:schemeClr val="bg1"/>
                </a:solidFill>
              </a:rPr>
              <a:t>FOMO</a:t>
            </a:r>
            <a:endParaRPr lang="en-GB" sz="8000" b="1" dirty="0">
              <a:solidFill>
                <a:schemeClr val="bg1"/>
              </a:solidFill>
            </a:endParaRPr>
          </a:p>
        </p:txBody>
      </p:sp>
      <p:sp>
        <p:nvSpPr>
          <p:cNvPr id="3" name="Subtitle 2"/>
          <p:cNvSpPr>
            <a:spLocks noGrp="1"/>
          </p:cNvSpPr>
          <p:nvPr>
            <p:ph type="subTitle" idx="1"/>
          </p:nvPr>
        </p:nvSpPr>
        <p:spPr>
          <a:xfrm>
            <a:off x="1143251" y="4949073"/>
            <a:ext cx="5053012" cy="1255712"/>
          </a:xfrm>
          <a:solidFill>
            <a:srgbClr val="C00000">
              <a:alpha val="74902"/>
            </a:srgbClr>
          </a:solidFill>
        </p:spPr>
        <p:txBody>
          <a:bodyPr>
            <a:normAutofit/>
          </a:bodyPr>
          <a:lstStyle/>
          <a:p>
            <a:pPr marL="2871788" indent="-2871788" rtl="1"/>
            <a:r>
              <a:rPr lang="en-GB" sz="3200" b="1" dirty="0">
                <a:solidFill>
                  <a:schemeClr val="bg1"/>
                </a:solidFill>
              </a:rPr>
              <a:t>Fear of Missing Out</a:t>
            </a:r>
            <a:endParaRPr lang="ar-EG" sz="3200" b="1" dirty="0">
              <a:solidFill>
                <a:schemeClr val="bg1"/>
              </a:solidFill>
            </a:endParaRPr>
          </a:p>
          <a:p>
            <a:pPr marL="2871788" indent="-2871788" rtl="1"/>
            <a:r>
              <a:rPr lang="ar-EG" sz="3200" b="1" dirty="0">
                <a:solidFill>
                  <a:schemeClr val="bg1"/>
                </a:solidFill>
              </a:rPr>
              <a:t>الخوف من فوات الشئ</a:t>
            </a:r>
          </a:p>
        </p:txBody>
      </p:sp>
    </p:spTree>
    <p:extLst>
      <p:ext uri="{BB962C8B-B14F-4D97-AF65-F5344CB8AC3E}">
        <p14:creationId xmlns:p14="http://schemas.microsoft.com/office/powerpoint/2010/main" val="5887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80000"/>
            </a:srgbClr>
          </a:solidFill>
        </p:spPr>
      </p:pic>
      <p:sp>
        <p:nvSpPr>
          <p:cNvPr id="11"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
        <p:nvSpPr>
          <p:cNvPr id="10" name="Content Placeholder 2"/>
          <p:cNvSpPr txBox="1">
            <a:spLocks/>
          </p:cNvSpPr>
          <p:nvPr/>
        </p:nvSpPr>
        <p:spPr>
          <a:xfrm>
            <a:off x="261253" y="3034146"/>
            <a:ext cx="11520486" cy="2208630"/>
          </a:xfrm>
          <a:prstGeom prst="rect">
            <a:avLst/>
          </a:prstGeom>
          <a:solidFill>
            <a:srgbClr val="C00000">
              <a:alpha val="80000"/>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وتختلف قيمنا عن القيم النهائية مثل السعادة والعلاقة الهادفة والحب والاهتمام أوإضافة قيمة للآخرين</a:t>
            </a:r>
            <a:r>
              <a:rPr lang="ar-EG" b="0" dirty="0"/>
              <a:t>.</a:t>
            </a:r>
          </a:p>
          <a:p>
            <a:pPr marL="0"/>
            <a:r>
              <a:rPr lang="ar-EG" b="0" dirty="0"/>
              <a:t> </a:t>
            </a:r>
            <a:r>
              <a:rPr lang="en-GB" dirty="0"/>
              <a:t>Our values are not the end values like happiness, meaningful relationship, love, care, and adding value to others. </a:t>
            </a:r>
          </a:p>
        </p:txBody>
      </p:sp>
      <p:sp>
        <p:nvSpPr>
          <p:cNvPr id="12" name="Content Placeholder 2"/>
          <p:cNvSpPr txBox="1">
            <a:spLocks/>
          </p:cNvSpPr>
          <p:nvPr/>
        </p:nvSpPr>
        <p:spPr>
          <a:xfrm>
            <a:off x="261253" y="5399314"/>
            <a:ext cx="11520486" cy="1124290"/>
          </a:xfrm>
          <a:prstGeom prst="rect">
            <a:avLst/>
          </a:prstGeom>
          <a:solidFill>
            <a:srgbClr val="002060">
              <a:alpha val="80000"/>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بدلا من ذلك تصبح المال والاسم والشهرة والمظهر واعجاب الاخرين الخ</a:t>
            </a:r>
          </a:p>
          <a:p>
            <a:pPr marL="0"/>
            <a:r>
              <a:rPr lang="en-GB" dirty="0"/>
              <a:t>Instead they are money, name, fame, glamor, recognition </a:t>
            </a:r>
            <a:r>
              <a:rPr lang="en-GB" dirty="0" err="1"/>
              <a:t>etc</a:t>
            </a:r>
            <a:endParaRPr lang="en-GB" dirty="0"/>
          </a:p>
        </p:txBody>
      </p:sp>
    </p:spTree>
    <p:extLst>
      <p:ext uri="{BB962C8B-B14F-4D97-AF65-F5344CB8AC3E}">
        <p14:creationId xmlns:p14="http://schemas.microsoft.com/office/powerpoint/2010/main" val="6419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80000"/>
            </a:srgbClr>
          </a:solidFill>
        </p:spPr>
      </p:pic>
      <p:sp>
        <p:nvSpPr>
          <p:cNvPr id="8"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
        <p:nvSpPr>
          <p:cNvPr id="4" name="Content Placeholder 2"/>
          <p:cNvSpPr txBox="1">
            <a:spLocks/>
          </p:cNvSpPr>
          <p:nvPr/>
        </p:nvSpPr>
        <p:spPr>
          <a:xfrm>
            <a:off x="267943" y="2873828"/>
            <a:ext cx="11656109" cy="1663133"/>
          </a:xfrm>
          <a:prstGeom prst="rect">
            <a:avLst/>
          </a:prstGeom>
          <a:solidFill>
            <a:srgbClr val="C00000">
              <a:alpha val="80000"/>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الـ</a:t>
            </a:r>
            <a:r>
              <a:rPr lang="en-GB" dirty="0"/>
              <a:t>FOMO </a:t>
            </a:r>
            <a:r>
              <a:rPr lang="ar-EG" dirty="0"/>
              <a:t>هو قضية صغر نفس، بسبب عدم الامان ... لأننا نسعى باستمرار للقبول من قبل الناس... </a:t>
            </a:r>
            <a:r>
              <a:rPr lang="en-GB" dirty="0"/>
              <a:t>FOMO is a self-esteem issue, because of in securities we are constantly chasing to be included &amp; accepted by groups &amp; people. </a:t>
            </a:r>
          </a:p>
        </p:txBody>
      </p:sp>
      <p:sp>
        <p:nvSpPr>
          <p:cNvPr id="10" name="Content Placeholder 2"/>
          <p:cNvSpPr txBox="1">
            <a:spLocks/>
          </p:cNvSpPr>
          <p:nvPr/>
        </p:nvSpPr>
        <p:spPr>
          <a:xfrm>
            <a:off x="267943" y="4924538"/>
            <a:ext cx="11656108" cy="1730148"/>
          </a:xfrm>
          <a:prstGeom prst="rect">
            <a:avLst/>
          </a:prstGeom>
          <a:solidFill>
            <a:schemeClr val="accent1">
              <a:lumMod val="50000"/>
              <a:alpha val="80000"/>
            </a:scheme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الأشخاص الذين يعانون من </a:t>
            </a:r>
            <a:r>
              <a:rPr lang="en-GB" dirty="0"/>
              <a:t>FOMO </a:t>
            </a:r>
            <a:r>
              <a:rPr lang="ar-EG" dirty="0"/>
              <a:t> لديهم احتياج شديد للقبول والتقدير من الآخرين</a:t>
            </a:r>
          </a:p>
          <a:p>
            <a:pPr marL="0"/>
            <a:r>
              <a:rPr lang="en-GB" dirty="0"/>
              <a:t>FOMO is a self-esteem issue, because of in securities we are constantly chasing to be included &amp; accepted by groups &amp; people. </a:t>
            </a:r>
          </a:p>
        </p:txBody>
      </p:sp>
    </p:spTree>
    <p:extLst>
      <p:ext uri="{BB962C8B-B14F-4D97-AF65-F5344CB8AC3E}">
        <p14:creationId xmlns:p14="http://schemas.microsoft.com/office/powerpoint/2010/main" val="11772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2671762" y="197639"/>
            <a:ext cx="6376079" cy="1555751"/>
          </a:xfrm>
          <a:solidFill>
            <a:schemeClr val="bg2">
              <a:lumMod val="10000"/>
              <a:alpha val="74902"/>
            </a:schemeClr>
          </a:solidFill>
        </p:spPr>
        <p:txBody>
          <a:bodyPr vert="horz" lIns="91440" tIns="45720" rIns="91440" bIns="45720" rtlCol="0" anchor="ctr">
            <a:noAutofit/>
          </a:bodyPr>
          <a:lstStyle/>
          <a:p>
            <a:pPr indent="-2871788" algn="ctr" rtl="1">
              <a:spcBef>
                <a:spcPts val="1000"/>
              </a:spcBef>
              <a:buFont typeface="Arial" panose="020B0604020202020204" pitchFamily="34" charset="0"/>
            </a:pPr>
            <a:r>
              <a:rPr lang="ar-EG" sz="3600" b="1" dirty="0">
                <a:solidFill>
                  <a:schemeClr val="bg1"/>
                </a:solidFill>
              </a:rPr>
              <a:t>كيف يؤثر الـ </a:t>
            </a:r>
            <a:r>
              <a:rPr lang="en-GB" sz="3600" b="1" dirty="0">
                <a:solidFill>
                  <a:schemeClr val="bg1"/>
                </a:solidFill>
              </a:rPr>
              <a:t>FOMO </a:t>
            </a:r>
            <a:r>
              <a:rPr lang="ar-EG" sz="3600" b="1" dirty="0">
                <a:solidFill>
                  <a:schemeClr val="bg1"/>
                </a:solidFill>
              </a:rPr>
              <a:t>علينا </a:t>
            </a:r>
            <a:br>
              <a:rPr lang="ar-EG" sz="3600" b="1" dirty="0">
                <a:solidFill>
                  <a:schemeClr val="bg1"/>
                </a:solidFill>
              </a:rPr>
            </a:br>
            <a:r>
              <a:rPr lang="en-GB" sz="3600" b="1" dirty="0">
                <a:solidFill>
                  <a:schemeClr val="bg1"/>
                </a:solidFill>
                <a:latin typeface="+mn-lt"/>
                <a:ea typeface="+mn-ea"/>
                <a:cs typeface="+mn-cs"/>
              </a:rPr>
              <a:t>How FOMO Impacts Us</a:t>
            </a:r>
          </a:p>
        </p:txBody>
      </p:sp>
      <p:sp>
        <p:nvSpPr>
          <p:cNvPr id="7" name="Title 1"/>
          <p:cNvSpPr txBox="1">
            <a:spLocks/>
          </p:cNvSpPr>
          <p:nvPr/>
        </p:nvSpPr>
        <p:spPr>
          <a:xfrm>
            <a:off x="852034" y="4975561"/>
            <a:ext cx="10015534" cy="1555751"/>
          </a:xfrm>
          <a:prstGeom prst="rect">
            <a:avLst/>
          </a:prstGeom>
          <a:solidFill>
            <a:schemeClr val="accent1">
              <a:lumMod val="50000"/>
              <a:alpha val="74902"/>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871788" algn="ctr" rtl="1">
              <a:spcBef>
                <a:spcPts val="1000"/>
              </a:spcBef>
              <a:buFont typeface="Arial" panose="020B0604020202020204" pitchFamily="34" charset="0"/>
              <a:buNone/>
            </a:pPr>
            <a:r>
              <a:rPr lang="ar-EG" sz="3200" b="1" dirty="0">
                <a:solidFill>
                  <a:schemeClr val="bg1"/>
                </a:solidFill>
              </a:rPr>
              <a:t>يؤثر على وظائفنا وعلاقاتنا ومجالات حياتنا اليومية الأخرى</a:t>
            </a:r>
            <a:br>
              <a:rPr lang="ar-EG" sz="3200" b="1" dirty="0">
                <a:solidFill>
                  <a:schemeClr val="bg1"/>
                </a:solidFill>
                <a:latin typeface="+mn-lt"/>
                <a:ea typeface="+mn-ea"/>
                <a:cs typeface="+mn-cs"/>
              </a:rPr>
            </a:br>
            <a:r>
              <a:rPr lang="en-GB" sz="3200" b="1" dirty="0">
                <a:solidFill>
                  <a:schemeClr val="bg1"/>
                </a:solidFill>
                <a:latin typeface="+mn-lt"/>
                <a:ea typeface="+mn-ea"/>
                <a:cs typeface="+mn-cs"/>
              </a:rPr>
              <a:t>It impacts our Jobs, Relationships &amp; our other day to day life areas</a:t>
            </a:r>
          </a:p>
        </p:txBody>
      </p:sp>
    </p:spTree>
    <p:extLst>
      <p:ext uri="{BB962C8B-B14F-4D97-AF65-F5344CB8AC3E}">
        <p14:creationId xmlns:p14="http://schemas.microsoft.com/office/powerpoint/2010/main" val="15199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2671762" y="197639"/>
            <a:ext cx="6376079" cy="1555751"/>
          </a:xfrm>
          <a:solidFill>
            <a:schemeClr val="bg2">
              <a:lumMod val="10000"/>
              <a:alpha val="74902"/>
            </a:schemeClr>
          </a:solidFill>
        </p:spPr>
        <p:txBody>
          <a:bodyPr vert="horz" lIns="91440" tIns="45720" rIns="91440" bIns="45720" rtlCol="0" anchor="ctr">
            <a:noAutofit/>
          </a:bodyPr>
          <a:lstStyle/>
          <a:p>
            <a:pPr indent="-2871788" algn="ctr" rtl="1">
              <a:spcBef>
                <a:spcPts val="1000"/>
              </a:spcBef>
              <a:buFont typeface="Arial" panose="020B0604020202020204" pitchFamily="34" charset="0"/>
            </a:pPr>
            <a:r>
              <a:rPr lang="ar-EG" sz="3600" b="1" dirty="0">
                <a:solidFill>
                  <a:schemeClr val="bg1"/>
                </a:solidFill>
              </a:rPr>
              <a:t>كيف يؤثر الـ </a:t>
            </a:r>
            <a:r>
              <a:rPr lang="en-GB" sz="3600" b="1" dirty="0">
                <a:solidFill>
                  <a:schemeClr val="bg1"/>
                </a:solidFill>
              </a:rPr>
              <a:t>FOMO </a:t>
            </a:r>
            <a:r>
              <a:rPr lang="ar-EG" sz="3600" b="1" dirty="0">
                <a:solidFill>
                  <a:schemeClr val="bg1"/>
                </a:solidFill>
              </a:rPr>
              <a:t>علينا </a:t>
            </a:r>
            <a:br>
              <a:rPr lang="ar-EG" sz="3600" b="1" dirty="0">
                <a:solidFill>
                  <a:schemeClr val="bg1"/>
                </a:solidFill>
              </a:rPr>
            </a:br>
            <a:r>
              <a:rPr lang="en-GB" sz="3600" b="1" dirty="0">
                <a:solidFill>
                  <a:schemeClr val="bg1"/>
                </a:solidFill>
                <a:latin typeface="+mn-lt"/>
                <a:ea typeface="+mn-ea"/>
                <a:cs typeface="+mn-cs"/>
              </a:rPr>
              <a:t>How FOMO Impacts Us</a:t>
            </a:r>
          </a:p>
        </p:txBody>
      </p:sp>
      <p:sp>
        <p:nvSpPr>
          <p:cNvPr id="3" name="Content Placeholder 2"/>
          <p:cNvSpPr>
            <a:spLocks noGrp="1"/>
          </p:cNvSpPr>
          <p:nvPr>
            <p:ph idx="1"/>
          </p:nvPr>
        </p:nvSpPr>
        <p:spPr>
          <a:xfrm>
            <a:off x="2671762" y="2227266"/>
            <a:ext cx="7793828" cy="1201734"/>
          </a:xfrm>
          <a:solidFill>
            <a:srgbClr val="002060">
              <a:alpha val="74902"/>
            </a:srgbClr>
          </a:solidFill>
        </p:spPr>
        <p:txBody>
          <a:bodyPr vert="horz" lIns="91440" tIns="45720" rIns="91440" bIns="45720" rtlCol="0" anchor="ctr">
            <a:normAutofit/>
          </a:bodyPr>
          <a:lstStyle/>
          <a:p>
            <a:pPr marL="2871788" indent="-2871788" algn="ctr" rtl="1">
              <a:buNone/>
            </a:pPr>
            <a:r>
              <a:rPr lang="ar-EG" b="1" dirty="0">
                <a:solidFill>
                  <a:schemeClr val="bg1"/>
                </a:solidFill>
              </a:rPr>
              <a:t>يؤثر على الرضا عن العلاقات</a:t>
            </a:r>
          </a:p>
          <a:p>
            <a:pPr marL="2871788" indent="-2871788" algn="ctr" rtl="1">
              <a:buNone/>
            </a:pPr>
            <a:r>
              <a:rPr lang="en-GB" b="1" dirty="0">
                <a:solidFill>
                  <a:schemeClr val="bg1"/>
                </a:solidFill>
              </a:rPr>
              <a:t>It impacts our Relationship Satisfaction </a:t>
            </a:r>
          </a:p>
        </p:txBody>
      </p:sp>
      <p:sp>
        <p:nvSpPr>
          <p:cNvPr id="4" name="Content Placeholder 2"/>
          <p:cNvSpPr txBox="1">
            <a:spLocks/>
          </p:cNvSpPr>
          <p:nvPr/>
        </p:nvSpPr>
        <p:spPr>
          <a:xfrm>
            <a:off x="2797966" y="5372892"/>
            <a:ext cx="6596063" cy="1171576"/>
          </a:xfrm>
          <a:prstGeom prst="rect">
            <a:avLst/>
          </a:prstGeom>
          <a:solidFill>
            <a:srgbClr val="002060">
              <a:alpha val="74902"/>
            </a:srgb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ويؤثر على حياتنا الروحية</a:t>
            </a:r>
          </a:p>
          <a:p>
            <a:pPr rtl="0"/>
            <a:r>
              <a:rPr lang="en-GB" dirty="0"/>
              <a:t>It impacts our spiritual life</a:t>
            </a:r>
          </a:p>
        </p:txBody>
      </p:sp>
      <p:sp>
        <p:nvSpPr>
          <p:cNvPr id="5" name="Content Placeholder 2"/>
          <p:cNvSpPr txBox="1">
            <a:spLocks/>
          </p:cNvSpPr>
          <p:nvPr/>
        </p:nvSpPr>
        <p:spPr>
          <a:xfrm>
            <a:off x="2557463" y="3598066"/>
            <a:ext cx="7434262" cy="1584325"/>
          </a:xfrm>
          <a:prstGeom prst="rect">
            <a:avLst/>
          </a:prstGeom>
          <a:solidFill>
            <a:srgbClr val="C00000">
              <a:alpha val="74902"/>
            </a:srgbClr>
          </a:solidFill>
        </p:spPr>
        <p:txBody>
          <a:bodyPr vert="horz" lIns="91440" tIns="45720" rIns="91440" bIns="45720" rtlCol="0" anchor="ctr">
            <a:norm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يؤثر على حسن أدائنا في مهنتنا أو وظيفتنا</a:t>
            </a:r>
          </a:p>
          <a:p>
            <a:r>
              <a:rPr lang="en-GB" dirty="0"/>
              <a:t>It impacts our doing well in our profession or job</a:t>
            </a:r>
          </a:p>
        </p:txBody>
      </p:sp>
    </p:spTree>
    <p:extLst>
      <p:ext uri="{BB962C8B-B14F-4D97-AF65-F5344CB8AC3E}">
        <p14:creationId xmlns:p14="http://schemas.microsoft.com/office/powerpoint/2010/main" val="40536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92571" y="182563"/>
            <a:ext cx="4304166" cy="1325563"/>
          </a:xfrm>
          <a:solidFill>
            <a:schemeClr val="bg2">
              <a:lumMod val="10000"/>
              <a:alpha val="74902"/>
            </a:scheme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لماذا؟ لأن</a:t>
            </a:r>
            <a:br>
              <a:rPr lang="ar-EG" sz="4000" b="1" dirty="0">
                <a:solidFill>
                  <a:schemeClr val="bg1"/>
                </a:solidFill>
                <a:latin typeface="+mn-lt"/>
                <a:ea typeface="+mn-ea"/>
                <a:cs typeface="+mn-cs"/>
              </a:rPr>
            </a:br>
            <a:r>
              <a:rPr lang="en-GB" sz="4000" b="1" dirty="0">
                <a:solidFill>
                  <a:schemeClr val="bg1"/>
                </a:solidFill>
                <a:latin typeface="+mn-lt"/>
                <a:ea typeface="+mn-ea"/>
                <a:cs typeface="+mn-cs"/>
              </a:rPr>
              <a:t>Why? Because </a:t>
            </a:r>
          </a:p>
        </p:txBody>
      </p:sp>
      <p:sp>
        <p:nvSpPr>
          <p:cNvPr id="3" name="Content Placeholder 2"/>
          <p:cNvSpPr>
            <a:spLocks noGrp="1"/>
          </p:cNvSpPr>
          <p:nvPr>
            <p:ph idx="1"/>
          </p:nvPr>
        </p:nvSpPr>
        <p:spPr>
          <a:xfrm>
            <a:off x="972849" y="4031672"/>
            <a:ext cx="9778279" cy="1901847"/>
          </a:xfrm>
          <a:solidFill>
            <a:srgbClr val="C00000">
              <a:alpha val="74902"/>
            </a:srgbClr>
          </a:solidFill>
          <a:ln w="38100">
            <a:solidFill>
              <a:schemeClr val="bg1"/>
            </a:solidFill>
          </a:ln>
        </p:spPr>
        <p:txBody>
          <a:bodyPr vert="horz" lIns="91440" tIns="45720" rIns="91440" bIns="45720" rtlCol="0" anchor="ctr">
            <a:noAutofit/>
          </a:bodyPr>
          <a:lstStyle/>
          <a:p>
            <a:pPr marL="0" indent="-2871788" algn="ctr" rtl="1">
              <a:buNone/>
            </a:pPr>
            <a:r>
              <a:rPr lang="ar-EG" sz="3200" b="1" dirty="0">
                <a:solidFill>
                  <a:schemeClr val="bg1"/>
                </a:solidFill>
              </a:rPr>
              <a:t>اهتمامنا الزائد بأخبار الأشخاص الآخرين </a:t>
            </a:r>
          </a:p>
          <a:p>
            <a:pPr marL="0" indent="-2871788" algn="ctr" rtl="1">
              <a:buNone/>
            </a:pPr>
            <a:r>
              <a:rPr lang="en-GB" sz="3200" b="1" dirty="0">
                <a:solidFill>
                  <a:schemeClr val="bg1"/>
                </a:solidFill>
              </a:rPr>
              <a:t>Our paying attention &amp; importance to notifications about other people with keen interest</a:t>
            </a:r>
          </a:p>
        </p:txBody>
      </p:sp>
    </p:spTree>
    <p:extLst>
      <p:ext uri="{BB962C8B-B14F-4D97-AF65-F5344CB8AC3E}">
        <p14:creationId xmlns:p14="http://schemas.microsoft.com/office/powerpoint/2010/main" val="24448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92571" y="182563"/>
            <a:ext cx="4304166" cy="1325563"/>
          </a:xfrm>
          <a:solidFill>
            <a:schemeClr val="bg2">
              <a:lumMod val="10000"/>
              <a:alpha val="74902"/>
            </a:scheme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لماذا؟ لأن</a:t>
            </a:r>
            <a:br>
              <a:rPr lang="ar-EG" sz="4000" b="1" dirty="0">
                <a:solidFill>
                  <a:schemeClr val="bg1"/>
                </a:solidFill>
                <a:latin typeface="+mn-lt"/>
                <a:ea typeface="+mn-ea"/>
                <a:cs typeface="+mn-cs"/>
              </a:rPr>
            </a:br>
            <a:r>
              <a:rPr lang="en-GB" sz="4000" b="1" dirty="0">
                <a:solidFill>
                  <a:schemeClr val="bg1"/>
                </a:solidFill>
                <a:latin typeface="+mn-lt"/>
                <a:ea typeface="+mn-ea"/>
                <a:cs typeface="+mn-cs"/>
              </a:rPr>
              <a:t>Why? Because </a:t>
            </a:r>
          </a:p>
        </p:txBody>
      </p:sp>
      <p:sp>
        <p:nvSpPr>
          <p:cNvPr id="4" name="Content Placeholder 2"/>
          <p:cNvSpPr txBox="1">
            <a:spLocks/>
          </p:cNvSpPr>
          <p:nvPr/>
        </p:nvSpPr>
        <p:spPr>
          <a:xfrm>
            <a:off x="100012" y="5098243"/>
            <a:ext cx="11991975" cy="1574020"/>
          </a:xfrm>
          <a:prstGeom prst="rect">
            <a:avLst/>
          </a:prstGeom>
          <a:solidFill>
            <a:srgbClr val="C00000">
              <a:alpha val="74902"/>
            </a:srgb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جلد ذواتنا لأن الآخرون لديهم كل ما نرغب فيه ، لكن أنا لا يحالفني الحظ.</a:t>
            </a:r>
          </a:p>
          <a:p>
            <a:r>
              <a:rPr lang="en-GB" dirty="0"/>
              <a:t>Beating ourselves down that rest of the others have everything that we desire, but me, my unlucky self does not.</a:t>
            </a:r>
          </a:p>
        </p:txBody>
      </p:sp>
      <p:sp>
        <p:nvSpPr>
          <p:cNvPr id="5" name="Content Placeholder 2"/>
          <p:cNvSpPr txBox="1">
            <a:spLocks/>
          </p:cNvSpPr>
          <p:nvPr/>
        </p:nvSpPr>
        <p:spPr>
          <a:xfrm>
            <a:off x="123824" y="3690805"/>
            <a:ext cx="11991975" cy="1221701"/>
          </a:xfrm>
          <a:prstGeom prst="rect">
            <a:avLst/>
          </a:prstGeom>
          <a:solidFill>
            <a:srgbClr val="002060">
              <a:alpha val="74902"/>
            </a:srgbClr>
          </a:solidFill>
          <a:ln w="28575">
            <a:solidFill>
              <a:schemeClr val="bg1"/>
            </a:solidFill>
          </a:ln>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مقارنة حياتنا بحياة الاشخاص والازواج السعداء والمحظوظين </a:t>
            </a:r>
          </a:p>
          <a:p>
            <a:r>
              <a:rPr lang="en-GB" dirty="0"/>
              <a:t>Comparing our lives with these Lucky &amp; Happy, People &amp; Couples</a:t>
            </a:r>
          </a:p>
        </p:txBody>
      </p:sp>
    </p:spTree>
    <p:extLst>
      <p:ext uri="{BB962C8B-B14F-4D97-AF65-F5344CB8AC3E}">
        <p14:creationId xmlns:p14="http://schemas.microsoft.com/office/powerpoint/2010/main" val="8321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a:spLocks/>
          </p:cNvSpPr>
          <p:nvPr/>
        </p:nvSpPr>
        <p:spPr>
          <a:xfrm>
            <a:off x="7692571" y="182563"/>
            <a:ext cx="4304166" cy="1325563"/>
          </a:xfrm>
          <a:prstGeom prst="rect">
            <a:avLst/>
          </a:prstGeom>
          <a:solidFill>
            <a:schemeClr val="bg2">
              <a:lumMod val="10000"/>
              <a:alpha val="74902"/>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871788" algn="ctr" rtl="1">
              <a:spcBef>
                <a:spcPts val="1000"/>
              </a:spcBef>
              <a:buFont typeface="Arial" panose="020B0604020202020204" pitchFamily="34" charset="0"/>
              <a:buNone/>
            </a:pPr>
            <a:r>
              <a:rPr lang="ar-EG" sz="4000" b="1">
                <a:solidFill>
                  <a:schemeClr val="bg1"/>
                </a:solidFill>
                <a:latin typeface="+mn-lt"/>
                <a:ea typeface="+mn-ea"/>
                <a:cs typeface="+mn-cs"/>
              </a:rPr>
              <a:t>لماذا؟ لأن</a:t>
            </a:r>
            <a:br>
              <a:rPr lang="ar-EG" sz="4000" b="1">
                <a:solidFill>
                  <a:schemeClr val="bg1"/>
                </a:solidFill>
                <a:latin typeface="+mn-lt"/>
                <a:ea typeface="+mn-ea"/>
                <a:cs typeface="+mn-cs"/>
              </a:rPr>
            </a:br>
            <a:r>
              <a:rPr lang="en-GB" sz="4000" b="1">
                <a:solidFill>
                  <a:schemeClr val="bg1"/>
                </a:solidFill>
                <a:latin typeface="+mn-lt"/>
                <a:ea typeface="+mn-ea"/>
                <a:cs typeface="+mn-cs"/>
              </a:rPr>
              <a:t>Why? Because </a:t>
            </a:r>
            <a:endParaRPr lang="en-GB" sz="4000" b="1" dirty="0">
              <a:solidFill>
                <a:schemeClr val="bg1"/>
              </a:solidFill>
              <a:latin typeface="+mn-lt"/>
              <a:ea typeface="+mn-ea"/>
              <a:cs typeface="+mn-cs"/>
            </a:endParaRPr>
          </a:p>
        </p:txBody>
      </p:sp>
      <p:sp>
        <p:nvSpPr>
          <p:cNvPr id="3" name="Content Placeholder 2"/>
          <p:cNvSpPr>
            <a:spLocks noGrp="1"/>
          </p:cNvSpPr>
          <p:nvPr>
            <p:ph idx="1"/>
          </p:nvPr>
        </p:nvSpPr>
        <p:spPr>
          <a:xfrm>
            <a:off x="2646105" y="1854783"/>
            <a:ext cx="6067579" cy="1363167"/>
          </a:xfrm>
          <a:solidFill>
            <a:srgbClr val="C00000">
              <a:alpha val="74902"/>
            </a:srgbClr>
          </a:solidFill>
        </p:spPr>
        <p:txBody>
          <a:bodyPr vert="horz" lIns="91440" tIns="45720" rIns="91440" bIns="45720" rtlCol="0" anchor="ctr">
            <a:noAutofit/>
          </a:bodyPr>
          <a:lstStyle/>
          <a:p>
            <a:pPr marL="0" indent="-2871788" algn="ctr" rtl="1">
              <a:buNone/>
            </a:pPr>
            <a:r>
              <a:rPr lang="ar-EG" b="1" dirty="0">
                <a:solidFill>
                  <a:schemeClr val="bg1"/>
                </a:solidFill>
              </a:rPr>
              <a:t>الصور والأخبار المفبركة</a:t>
            </a:r>
          </a:p>
          <a:p>
            <a:pPr marL="0" indent="-2871788" algn="ctr">
              <a:buNone/>
            </a:pPr>
            <a:r>
              <a:rPr lang="en-GB" b="1" dirty="0">
                <a:solidFill>
                  <a:schemeClr val="bg1"/>
                </a:solidFill>
              </a:rPr>
              <a:t>The make belief pictures &amp; updates</a:t>
            </a:r>
          </a:p>
        </p:txBody>
      </p:sp>
      <p:sp>
        <p:nvSpPr>
          <p:cNvPr id="4" name="Content Placeholder 2"/>
          <p:cNvSpPr txBox="1">
            <a:spLocks/>
          </p:cNvSpPr>
          <p:nvPr/>
        </p:nvSpPr>
        <p:spPr>
          <a:xfrm>
            <a:off x="191729" y="5165273"/>
            <a:ext cx="11592232" cy="1481677"/>
          </a:xfrm>
          <a:prstGeom prst="rect">
            <a:avLst/>
          </a:prstGeom>
          <a:solidFill>
            <a:srgbClr val="C00000">
              <a:alpha val="74902"/>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نحن نفشل في رؤية الخير في حياتنا ، ونبدأ في التفكير لماذا لا يكون لدي مثلهم</a:t>
            </a:r>
          </a:p>
          <a:p>
            <a:pPr marL="0"/>
            <a:r>
              <a:rPr lang="en-GB" dirty="0"/>
              <a:t>We fail to see the good in our life, &amp; start thinking why can’t I have those as well</a:t>
            </a:r>
          </a:p>
        </p:txBody>
      </p:sp>
      <p:sp>
        <p:nvSpPr>
          <p:cNvPr id="10" name="Content Placeholder 2"/>
          <p:cNvSpPr txBox="1">
            <a:spLocks/>
          </p:cNvSpPr>
          <p:nvPr/>
        </p:nvSpPr>
        <p:spPr>
          <a:xfrm>
            <a:off x="1142923" y="3429000"/>
            <a:ext cx="9073945" cy="1481678"/>
          </a:xfrm>
          <a:prstGeom prst="rect">
            <a:avLst/>
          </a:prstGeom>
          <a:solidFill>
            <a:srgbClr val="002060">
              <a:alpha val="74902"/>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None/>
            </a:pPr>
            <a:r>
              <a:rPr lang="ar-EG" b="1" dirty="0">
                <a:solidFill>
                  <a:schemeClr val="bg1"/>
                </a:solidFill>
              </a:rPr>
              <a:t>الصور موضوعة لإخفاء حياة غير ناجحة ومملة وصادمة</a:t>
            </a:r>
          </a:p>
          <a:p>
            <a:pPr marL="0" indent="-2871788" algn="ctr">
              <a:buFont typeface="Arial" panose="020B0604020202020204" pitchFamily="34" charset="0"/>
              <a:buNone/>
            </a:pPr>
            <a:r>
              <a:rPr lang="en-GB" b="1" dirty="0">
                <a:solidFill>
                  <a:schemeClr val="bg1"/>
                </a:solidFill>
              </a:rPr>
              <a:t>Pictures hide an unsuccessful, boring &amp; traumatic life</a:t>
            </a:r>
          </a:p>
        </p:txBody>
      </p:sp>
    </p:spTree>
    <p:extLst>
      <p:ext uri="{BB962C8B-B14F-4D97-AF65-F5344CB8AC3E}">
        <p14:creationId xmlns:p14="http://schemas.microsoft.com/office/powerpoint/2010/main" val="24139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circle(in)">
                                      <p:cBhvr>
                                        <p:cTn id="18" dur="2000"/>
                                        <p:tgtEl>
                                          <p:spTgt spid="10">
                                            <p:bg/>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circle(in)">
                                      <p:cBhvr>
                                        <p:cTn id="21" dur="2000"/>
                                        <p:tgtEl>
                                          <p:spTgt spid="10">
                                            <p:txEl>
                                              <p:pRg st="0" end="0"/>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circle(in)">
                                      <p:cBhvr>
                                        <p:cTn id="24" dur="20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74902"/>
            </a:srgbClr>
          </a:solidFill>
        </p:spPr>
      </p:pic>
      <p:sp>
        <p:nvSpPr>
          <p:cNvPr id="2" name="Title 1"/>
          <p:cNvSpPr>
            <a:spLocks noGrp="1"/>
          </p:cNvSpPr>
          <p:nvPr>
            <p:ph type="title"/>
          </p:nvPr>
        </p:nvSpPr>
        <p:spPr>
          <a:xfrm>
            <a:off x="157162" y="182563"/>
            <a:ext cx="3631068"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rPr>
              <a:t>اسأل نفسك</a:t>
            </a:r>
            <a:br>
              <a:rPr lang="ar-EG" sz="4000" b="1" dirty="0">
                <a:solidFill>
                  <a:schemeClr val="bg1"/>
                </a:solidFill>
              </a:rPr>
            </a:br>
            <a:r>
              <a:rPr lang="en-GB" sz="4000" b="1" dirty="0">
                <a:solidFill>
                  <a:schemeClr val="bg1"/>
                </a:solidFill>
                <a:latin typeface="+mn-lt"/>
                <a:ea typeface="+mn-ea"/>
                <a:cs typeface="+mn-cs"/>
              </a:rPr>
              <a:t>Ask Yourself</a:t>
            </a:r>
          </a:p>
        </p:txBody>
      </p:sp>
      <p:sp>
        <p:nvSpPr>
          <p:cNvPr id="3" name="Content Placeholder 2"/>
          <p:cNvSpPr>
            <a:spLocks noGrp="1"/>
          </p:cNvSpPr>
          <p:nvPr>
            <p:ph idx="1"/>
          </p:nvPr>
        </p:nvSpPr>
        <p:spPr>
          <a:xfrm>
            <a:off x="3966239" y="5334658"/>
            <a:ext cx="4988607" cy="1381125"/>
          </a:xfrm>
          <a:solidFill>
            <a:schemeClr val="tx2">
              <a:lumMod val="50000"/>
              <a:alpha val="74902"/>
            </a:schemeClr>
          </a:solidFill>
        </p:spPr>
        <p:txBody>
          <a:bodyPr vert="horz" lIns="91440" tIns="45720" rIns="91440" bIns="45720" rtlCol="0" anchor="ctr">
            <a:noAutofit/>
          </a:bodyPr>
          <a:lstStyle/>
          <a:p>
            <a:pPr marL="0" indent="-2871788" algn="ctr" rtl="1">
              <a:buNone/>
            </a:pPr>
            <a:r>
              <a:rPr lang="ar-EG" b="1" dirty="0">
                <a:solidFill>
                  <a:schemeClr val="bg1"/>
                </a:solidFill>
              </a:rPr>
              <a:t>ايه اللي فاتنا؟ </a:t>
            </a:r>
            <a:endParaRPr lang="en-GB" b="1" dirty="0">
              <a:solidFill>
                <a:schemeClr val="bg1"/>
              </a:solidFill>
            </a:endParaRPr>
          </a:p>
          <a:p>
            <a:pPr marL="0" indent="-2871788" algn="ctr" rtl="1">
              <a:buNone/>
            </a:pPr>
            <a:r>
              <a:rPr lang="en-GB" b="1" dirty="0">
                <a:solidFill>
                  <a:schemeClr val="bg1"/>
                </a:solidFill>
              </a:rPr>
              <a:t>What are we actually missing?  </a:t>
            </a:r>
          </a:p>
        </p:txBody>
      </p:sp>
    </p:spTree>
    <p:extLst>
      <p:ext uri="{BB962C8B-B14F-4D97-AF65-F5344CB8AC3E}">
        <p14:creationId xmlns:p14="http://schemas.microsoft.com/office/powerpoint/2010/main" val="6247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74902"/>
            </a:srgbClr>
          </a:solidFill>
        </p:spPr>
      </p:pic>
      <p:sp>
        <p:nvSpPr>
          <p:cNvPr id="2" name="Title 1"/>
          <p:cNvSpPr>
            <a:spLocks noGrp="1"/>
          </p:cNvSpPr>
          <p:nvPr>
            <p:ph type="title"/>
          </p:nvPr>
        </p:nvSpPr>
        <p:spPr>
          <a:xfrm>
            <a:off x="157162" y="182563"/>
            <a:ext cx="3631068"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rPr>
              <a:t>اسأل نفسك</a:t>
            </a:r>
            <a:br>
              <a:rPr lang="ar-EG" sz="4000" b="1" dirty="0">
                <a:solidFill>
                  <a:schemeClr val="bg1"/>
                </a:solidFill>
              </a:rPr>
            </a:br>
            <a:r>
              <a:rPr lang="en-GB" sz="4000" b="1" dirty="0">
                <a:solidFill>
                  <a:schemeClr val="bg1"/>
                </a:solidFill>
                <a:latin typeface="+mn-lt"/>
                <a:ea typeface="+mn-ea"/>
                <a:cs typeface="+mn-cs"/>
              </a:rPr>
              <a:t>Ask Yourself</a:t>
            </a:r>
          </a:p>
        </p:txBody>
      </p:sp>
      <p:sp>
        <p:nvSpPr>
          <p:cNvPr id="8" name="Content Placeholder 2"/>
          <p:cNvSpPr txBox="1">
            <a:spLocks/>
          </p:cNvSpPr>
          <p:nvPr/>
        </p:nvSpPr>
        <p:spPr>
          <a:xfrm>
            <a:off x="3788230" y="3288232"/>
            <a:ext cx="4830232" cy="1381125"/>
          </a:xfrm>
          <a:prstGeom prst="rect">
            <a:avLst/>
          </a:prstGeom>
          <a:solidFill>
            <a:srgbClr val="C00000">
              <a:alpha val="74902"/>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اهتمام الآخرين؟ </a:t>
            </a:r>
            <a:endParaRPr lang="en-GB" b="1" dirty="0">
              <a:solidFill>
                <a:schemeClr val="bg1"/>
              </a:solidFill>
            </a:endParaRPr>
          </a:p>
          <a:p>
            <a:pPr marL="0" indent="-2871788" algn="ctr" rtl="1">
              <a:buFont typeface="Arial" panose="020B0604020202020204" pitchFamily="34" charset="0"/>
              <a:buNone/>
            </a:pPr>
            <a:r>
              <a:rPr lang="en-GB" b="1" dirty="0">
                <a:solidFill>
                  <a:schemeClr val="bg1"/>
                </a:solidFill>
              </a:rPr>
              <a:t>Attention of other people? </a:t>
            </a:r>
          </a:p>
        </p:txBody>
      </p:sp>
      <p:sp>
        <p:nvSpPr>
          <p:cNvPr id="9" name="Content Placeholder 2"/>
          <p:cNvSpPr txBox="1">
            <a:spLocks/>
          </p:cNvSpPr>
          <p:nvPr/>
        </p:nvSpPr>
        <p:spPr>
          <a:xfrm>
            <a:off x="1190697" y="5073117"/>
            <a:ext cx="3833586" cy="1381125"/>
          </a:xfrm>
          <a:prstGeom prst="rect">
            <a:avLst/>
          </a:prstGeom>
          <a:solidFill>
            <a:schemeClr val="tx2">
              <a:lumMod val="50000"/>
              <a:alpha val="74902"/>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فرص عمل؟</a:t>
            </a:r>
          </a:p>
          <a:p>
            <a:pPr marL="0" indent="-2871788" algn="ctr" rtl="1">
              <a:buFont typeface="Arial" panose="020B0604020202020204" pitchFamily="34" charset="0"/>
              <a:buNone/>
            </a:pPr>
            <a:r>
              <a:rPr lang="en-GB" b="1" dirty="0">
                <a:solidFill>
                  <a:schemeClr val="bg1"/>
                </a:solidFill>
              </a:rPr>
              <a:t>Career opportunities?</a:t>
            </a:r>
          </a:p>
        </p:txBody>
      </p:sp>
      <p:sp>
        <p:nvSpPr>
          <p:cNvPr id="10" name="Content Placeholder 2"/>
          <p:cNvSpPr txBox="1">
            <a:spLocks/>
          </p:cNvSpPr>
          <p:nvPr/>
        </p:nvSpPr>
        <p:spPr>
          <a:xfrm>
            <a:off x="6359469" y="5073116"/>
            <a:ext cx="5058684" cy="1381125"/>
          </a:xfrm>
          <a:prstGeom prst="rect">
            <a:avLst/>
          </a:prstGeom>
          <a:solidFill>
            <a:schemeClr val="tx2">
              <a:lumMod val="50000"/>
              <a:alpha val="74902"/>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 الأنشطة مع الأصدقاء؟ </a:t>
            </a:r>
            <a:endParaRPr lang="en-GB" b="1" dirty="0">
              <a:solidFill>
                <a:schemeClr val="bg1"/>
              </a:solidFill>
            </a:endParaRPr>
          </a:p>
          <a:p>
            <a:pPr marL="0" indent="-2871788" algn="ctr" rtl="1">
              <a:buFont typeface="Arial" panose="020B0604020202020204" pitchFamily="34" charset="0"/>
              <a:buNone/>
            </a:pPr>
            <a:r>
              <a:rPr lang="en-GB" b="1" dirty="0">
                <a:solidFill>
                  <a:schemeClr val="bg1"/>
                </a:solidFill>
              </a:rPr>
              <a:t>Activities with our friends? </a:t>
            </a:r>
          </a:p>
        </p:txBody>
      </p:sp>
    </p:spTree>
    <p:extLst>
      <p:ext uri="{BB962C8B-B14F-4D97-AF65-F5344CB8AC3E}">
        <p14:creationId xmlns:p14="http://schemas.microsoft.com/office/powerpoint/2010/main" val="270284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bg/>
                                          </p:spTgt>
                                        </p:tgtEl>
                                        <p:attrNameLst>
                                          <p:attrName>style.visibility</p:attrName>
                                        </p:attrNameLst>
                                      </p:cBhvr>
                                      <p:to>
                                        <p:strVal val="visible"/>
                                      </p:to>
                                    </p:set>
                                    <p:anim calcmode="lin" valueType="num">
                                      <p:cBhvr additive="base">
                                        <p:cTn id="21"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anim calcmode="lin" valueType="num">
                                      <p:cBhvr additive="base">
                                        <p:cTn id="35"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bg/>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74902"/>
            </a:srgbClr>
          </a:solidFill>
        </p:spPr>
      </p:pic>
      <p:sp>
        <p:nvSpPr>
          <p:cNvPr id="2" name="Title 1"/>
          <p:cNvSpPr>
            <a:spLocks noGrp="1"/>
          </p:cNvSpPr>
          <p:nvPr>
            <p:ph type="title"/>
          </p:nvPr>
        </p:nvSpPr>
        <p:spPr>
          <a:xfrm>
            <a:off x="157162" y="182563"/>
            <a:ext cx="3631068"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rPr>
              <a:t>اسأل نفسك</a:t>
            </a:r>
            <a:br>
              <a:rPr lang="ar-EG" sz="4000" b="1" dirty="0">
                <a:solidFill>
                  <a:schemeClr val="bg1"/>
                </a:solidFill>
              </a:rPr>
            </a:br>
            <a:r>
              <a:rPr lang="en-GB" sz="4000" b="1" dirty="0">
                <a:solidFill>
                  <a:schemeClr val="bg1"/>
                </a:solidFill>
                <a:latin typeface="+mn-lt"/>
                <a:ea typeface="+mn-ea"/>
                <a:cs typeface="+mn-cs"/>
              </a:rPr>
              <a:t>Ask Yourself</a:t>
            </a:r>
          </a:p>
        </p:txBody>
      </p:sp>
      <p:sp>
        <p:nvSpPr>
          <p:cNvPr id="5" name="Content Placeholder 2"/>
          <p:cNvSpPr txBox="1">
            <a:spLocks/>
          </p:cNvSpPr>
          <p:nvPr/>
        </p:nvSpPr>
        <p:spPr>
          <a:xfrm>
            <a:off x="1023936" y="1831678"/>
            <a:ext cx="10515600" cy="943075"/>
          </a:xfrm>
          <a:prstGeom prst="rect">
            <a:avLst/>
          </a:prstGeom>
          <a:solidFill>
            <a:srgbClr val="C00000">
              <a:alpha val="74902"/>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هل هذا شيء أنا كنت فعلا اتمنى عمله؟</a:t>
            </a:r>
          </a:p>
          <a:p>
            <a:r>
              <a:rPr lang="en-GB" dirty="0"/>
              <a:t>Is this something I really wished I was doing?</a:t>
            </a:r>
          </a:p>
        </p:txBody>
      </p:sp>
      <p:sp>
        <p:nvSpPr>
          <p:cNvPr id="6" name="Content Placeholder 2"/>
          <p:cNvSpPr txBox="1">
            <a:spLocks/>
          </p:cNvSpPr>
          <p:nvPr/>
        </p:nvSpPr>
        <p:spPr>
          <a:xfrm>
            <a:off x="1023936" y="2959712"/>
            <a:ext cx="10515600" cy="1057471"/>
          </a:xfrm>
          <a:prstGeom prst="rect">
            <a:avLst/>
          </a:prstGeom>
          <a:solidFill>
            <a:schemeClr val="tx2">
              <a:lumMod val="50000"/>
              <a:alpha val="74902"/>
            </a:scheme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هل هذا الاحساس يخبرني اني لابد أن أتغير؟</a:t>
            </a:r>
          </a:p>
          <a:p>
            <a:r>
              <a:rPr lang="en-GB" dirty="0"/>
              <a:t>Is this feeling telling me something that I need to change?</a:t>
            </a:r>
          </a:p>
        </p:txBody>
      </p:sp>
      <p:sp>
        <p:nvSpPr>
          <p:cNvPr id="8" name="Content Placeholder 2"/>
          <p:cNvSpPr txBox="1">
            <a:spLocks/>
          </p:cNvSpPr>
          <p:nvPr/>
        </p:nvSpPr>
        <p:spPr>
          <a:xfrm>
            <a:off x="838200" y="4468811"/>
            <a:ext cx="10515600" cy="951706"/>
          </a:xfrm>
          <a:prstGeom prst="rect">
            <a:avLst/>
          </a:prstGeom>
          <a:solidFill>
            <a:srgbClr val="C00000">
              <a:alpha val="74902"/>
            </a:srgbClr>
          </a:solidFill>
        </p:spPr>
        <p:txBody>
          <a:bodyPr vert="horz" lIns="91440" tIns="45720" rIns="91440" bIns="45720" rtlCol="0" anchor="ctr">
            <a:normAutofit lnSpcReduction="1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هل هذا شيء حيوي بالنسبة لي الآن؟</a:t>
            </a:r>
          </a:p>
          <a:p>
            <a:r>
              <a:rPr lang="en-GB" dirty="0"/>
              <a:t>Is this something that is viable for me right now? </a:t>
            </a:r>
          </a:p>
        </p:txBody>
      </p:sp>
      <p:sp>
        <p:nvSpPr>
          <p:cNvPr id="9" name="Content Placeholder 2"/>
          <p:cNvSpPr txBox="1">
            <a:spLocks/>
          </p:cNvSpPr>
          <p:nvPr/>
        </p:nvSpPr>
        <p:spPr>
          <a:xfrm>
            <a:off x="838200" y="5556249"/>
            <a:ext cx="10515600" cy="951706"/>
          </a:xfrm>
          <a:prstGeom prst="rect">
            <a:avLst/>
          </a:prstGeom>
          <a:solidFill>
            <a:schemeClr val="tx2">
              <a:lumMod val="50000"/>
              <a:alpha val="74902"/>
            </a:schemeClr>
          </a:solidFill>
        </p:spPr>
        <p:txBody>
          <a:bodyPr vert="horz" lIns="91440" tIns="45720" rIns="91440" bIns="45720" rtlCol="0" anchor="ctr">
            <a:normAutofit lnSpcReduction="1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هل هذا تمثيل دقيق للواقع؟</a:t>
            </a:r>
          </a:p>
          <a:p>
            <a:r>
              <a:rPr lang="en-GB" dirty="0"/>
              <a:t>Is this an accurate representation of reality?</a:t>
            </a:r>
          </a:p>
        </p:txBody>
      </p:sp>
    </p:spTree>
    <p:extLst>
      <p:ext uri="{BB962C8B-B14F-4D97-AF65-F5344CB8AC3E}">
        <p14:creationId xmlns:p14="http://schemas.microsoft.com/office/powerpoint/2010/main" val="5751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Title 1"/>
          <p:cNvSpPr>
            <a:spLocks noGrp="1"/>
          </p:cNvSpPr>
          <p:nvPr>
            <p:ph type="title"/>
          </p:nvPr>
        </p:nvSpPr>
        <p:spPr>
          <a:xfrm>
            <a:off x="3207657" y="207168"/>
            <a:ext cx="3593194" cy="1325563"/>
          </a:xfrm>
          <a:solidFill>
            <a:srgbClr val="C00000">
              <a:alpha val="74902"/>
            </a:srgbClr>
          </a:solidFill>
        </p:spPr>
        <p:txBody>
          <a:bodyPr vert="horz" lIns="91440" tIns="45720" rIns="91440" bIns="45720" rtlCol="0">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 ما هو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What is FOMO</a:t>
            </a:r>
          </a:p>
        </p:txBody>
      </p:sp>
      <p:sp>
        <p:nvSpPr>
          <p:cNvPr id="3" name="Content Placeholder 2"/>
          <p:cNvSpPr>
            <a:spLocks noGrp="1"/>
          </p:cNvSpPr>
          <p:nvPr>
            <p:ph idx="1"/>
          </p:nvPr>
        </p:nvSpPr>
        <p:spPr>
          <a:xfrm>
            <a:off x="259557" y="5457824"/>
            <a:ext cx="11672888" cy="1243013"/>
          </a:xfrm>
          <a:solidFill>
            <a:srgbClr val="002060">
              <a:alpha val="80000"/>
            </a:srgbClr>
          </a:solidFill>
        </p:spPr>
        <p:txBody>
          <a:bodyPr vert="horz" lIns="91440" tIns="45720" rIns="91440" bIns="45720" rtlCol="0" anchor="ctr">
            <a:noAutofit/>
          </a:bodyPr>
          <a:lstStyle/>
          <a:p>
            <a:pPr marL="0" indent="-2871788" algn="ctr" rtl="1">
              <a:buNone/>
            </a:pPr>
            <a:r>
              <a:rPr lang="ar-EG" b="1" dirty="0">
                <a:solidFill>
                  <a:schemeClr val="bg1"/>
                </a:solidFill>
              </a:rPr>
              <a:t>وغالبًا ما يثير ذلك هو المشاركات التي تظهر على وسائل التواصل الاجتماعي.</a:t>
            </a:r>
          </a:p>
          <a:p>
            <a:pPr marL="0" indent="-2871788" algn="ctr">
              <a:buNone/>
            </a:pPr>
            <a:r>
              <a:rPr lang="en-GB" b="1" dirty="0">
                <a:solidFill>
                  <a:schemeClr val="bg1"/>
                </a:solidFill>
              </a:rPr>
              <a:t>It is often aroused</a:t>
            </a:r>
            <a:r>
              <a:rPr lang="ar-EG" b="1" dirty="0">
                <a:solidFill>
                  <a:schemeClr val="bg1"/>
                </a:solidFill>
              </a:rPr>
              <a:t> </a:t>
            </a:r>
            <a:r>
              <a:rPr lang="en-GB" b="1" dirty="0">
                <a:solidFill>
                  <a:schemeClr val="bg1"/>
                </a:solidFill>
              </a:rPr>
              <a:t>by posts seen on social</a:t>
            </a:r>
            <a:r>
              <a:rPr lang="ar-EG" b="1" dirty="0">
                <a:solidFill>
                  <a:schemeClr val="bg1"/>
                </a:solidFill>
              </a:rPr>
              <a:t> </a:t>
            </a:r>
            <a:r>
              <a:rPr lang="en-GB" b="1" dirty="0">
                <a:solidFill>
                  <a:schemeClr val="bg1"/>
                </a:solidFill>
              </a:rPr>
              <a:t>media. </a:t>
            </a:r>
          </a:p>
        </p:txBody>
      </p:sp>
      <p:sp>
        <p:nvSpPr>
          <p:cNvPr id="5" name="Content Placeholder 2"/>
          <p:cNvSpPr txBox="1">
            <a:spLocks/>
          </p:cNvSpPr>
          <p:nvPr/>
        </p:nvSpPr>
        <p:spPr>
          <a:xfrm>
            <a:off x="259557" y="3428999"/>
            <a:ext cx="11672888" cy="1766875"/>
          </a:xfrm>
          <a:prstGeom prst="rect">
            <a:avLst/>
          </a:prstGeom>
          <a:solidFill>
            <a:srgbClr val="002060">
              <a:alpha val="80000"/>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الـ </a:t>
            </a:r>
            <a:r>
              <a:rPr lang="en-GB" b="1" dirty="0">
                <a:solidFill>
                  <a:schemeClr val="bg1"/>
                </a:solidFill>
              </a:rPr>
              <a:t>FOMO </a:t>
            </a:r>
            <a:r>
              <a:rPr lang="ar-EG" b="1" dirty="0">
                <a:solidFill>
                  <a:schemeClr val="bg1"/>
                </a:solidFill>
              </a:rPr>
              <a:t>هو قلق من أن حدثًا مثيرًا أو مهم قد يحدث حاليًا في مكان آخر </a:t>
            </a:r>
            <a:endParaRPr lang="en-US" b="1" dirty="0">
              <a:solidFill>
                <a:schemeClr val="bg1"/>
              </a:solidFill>
            </a:endParaRPr>
          </a:p>
          <a:p>
            <a:pPr marL="0" indent="-2871788" algn="ctr">
              <a:buFont typeface="Arial" panose="020B0604020202020204" pitchFamily="34" charset="0"/>
              <a:buNone/>
            </a:pPr>
            <a:r>
              <a:rPr lang="en-GB" b="1" dirty="0">
                <a:solidFill>
                  <a:schemeClr val="bg1"/>
                </a:solidFill>
              </a:rPr>
              <a:t>FOMO is an Anxiety that an exciting or</a:t>
            </a:r>
            <a:r>
              <a:rPr lang="ar-EG" b="1" dirty="0">
                <a:solidFill>
                  <a:schemeClr val="bg1"/>
                </a:solidFill>
              </a:rPr>
              <a:t> </a:t>
            </a:r>
            <a:r>
              <a:rPr lang="en-GB" b="1" dirty="0">
                <a:solidFill>
                  <a:schemeClr val="bg1"/>
                </a:solidFill>
              </a:rPr>
              <a:t>interesting event may</a:t>
            </a:r>
            <a:r>
              <a:rPr lang="ar-EG" b="1" dirty="0">
                <a:solidFill>
                  <a:schemeClr val="bg1"/>
                </a:solidFill>
              </a:rPr>
              <a:t> </a:t>
            </a:r>
            <a:r>
              <a:rPr lang="en-GB" b="1" dirty="0">
                <a:solidFill>
                  <a:schemeClr val="bg1"/>
                </a:solidFill>
              </a:rPr>
              <a:t>currently be happening</a:t>
            </a:r>
            <a:r>
              <a:rPr lang="ar-EG" b="1" dirty="0">
                <a:solidFill>
                  <a:schemeClr val="bg1"/>
                </a:solidFill>
              </a:rPr>
              <a:t> </a:t>
            </a:r>
            <a:r>
              <a:rPr lang="en-GB" b="1" dirty="0">
                <a:solidFill>
                  <a:schemeClr val="bg1"/>
                </a:solidFill>
              </a:rPr>
              <a:t>elsewhere</a:t>
            </a:r>
          </a:p>
        </p:txBody>
      </p:sp>
    </p:spTree>
    <p:extLst>
      <p:ext uri="{BB962C8B-B14F-4D97-AF65-F5344CB8AC3E}">
        <p14:creationId xmlns:p14="http://schemas.microsoft.com/office/powerpoint/2010/main" val="22186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barn(inVertical)">
                                      <p:cBhvr>
                                        <p:cTn id="23" dur="500"/>
                                        <p:tgtEl>
                                          <p:spTgt spid="3">
                                            <p:bg/>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 y="310566"/>
            <a:ext cx="11315700" cy="1325563"/>
          </a:xfrm>
          <a:solidFill>
            <a:schemeClr val="accent5">
              <a:lumMod val="75000"/>
              <a:alpha val="74902"/>
            </a:schemeClr>
          </a:solidFill>
        </p:spPr>
        <p:txBody>
          <a:bodyPr vert="horz" lIns="91440" tIns="45720" rIns="91440" bIns="45720" rtlCol="0" anchor="ctr">
            <a:normAutofit/>
          </a:bodyPr>
          <a:lstStyle/>
          <a:p>
            <a:pPr algn="ctr"/>
            <a:r>
              <a:rPr lang="ar-EG" sz="4000" b="1" dirty="0">
                <a:solidFill>
                  <a:schemeClr val="bg1"/>
                </a:solidFill>
              </a:rPr>
              <a:t>مواجهة الكتاب للتعرف على وهم وسائل التواصل الاجتماعي</a:t>
            </a:r>
            <a:br>
              <a:rPr lang="ar-EG" sz="4000" b="1" dirty="0">
                <a:solidFill>
                  <a:schemeClr val="bg1"/>
                </a:solidFill>
              </a:rPr>
            </a:br>
            <a:r>
              <a:rPr lang="en-GB" sz="4000" b="1" dirty="0">
                <a:solidFill>
                  <a:schemeClr val="bg1"/>
                </a:solidFill>
              </a:rPr>
              <a:t>Face the Book to Recognize the Illusion of Social Media</a:t>
            </a:r>
          </a:p>
        </p:txBody>
      </p:sp>
      <p:sp>
        <p:nvSpPr>
          <p:cNvPr id="5" name="Content Placeholder 2"/>
          <p:cNvSpPr txBox="1">
            <a:spLocks/>
          </p:cNvSpPr>
          <p:nvPr/>
        </p:nvSpPr>
        <p:spPr>
          <a:xfrm>
            <a:off x="247650" y="4537397"/>
            <a:ext cx="11449050" cy="1828007"/>
          </a:xfrm>
          <a:prstGeom prst="rect">
            <a:avLst/>
          </a:prstGeom>
          <a:solidFill>
            <a:schemeClr val="tx2">
              <a:lumMod val="50000"/>
              <a:alpha val="74902"/>
            </a:scheme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b="0" dirty="0"/>
              <a:t>يشير الانجيل إلى أن هذه المقارنة ليست فكرة جيدة لأنها تحدد أنظارنا وتحصرنا فيما هو أقل بكثير مما يريد منا الله</a:t>
            </a:r>
            <a:endParaRPr lang="ar-EG" dirty="0"/>
          </a:p>
          <a:p>
            <a:pPr marL="0"/>
            <a:r>
              <a:rPr lang="en-GB" dirty="0"/>
              <a:t>The Bible points out that such comparison isn’t a good idea because it sets our sights lower than what He wants us to become</a:t>
            </a:r>
          </a:p>
        </p:txBody>
      </p:sp>
    </p:spTree>
    <p:extLst>
      <p:ext uri="{BB962C8B-B14F-4D97-AF65-F5344CB8AC3E}">
        <p14:creationId xmlns:p14="http://schemas.microsoft.com/office/powerpoint/2010/main" val="37371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 y="310566"/>
            <a:ext cx="11315700" cy="1325563"/>
          </a:xfrm>
          <a:solidFill>
            <a:schemeClr val="accent5">
              <a:lumMod val="75000"/>
              <a:alpha val="74902"/>
            </a:schemeClr>
          </a:solidFill>
        </p:spPr>
        <p:txBody>
          <a:bodyPr vert="horz" lIns="91440" tIns="45720" rIns="91440" bIns="45720" rtlCol="0" anchor="ctr">
            <a:normAutofit/>
          </a:bodyPr>
          <a:lstStyle/>
          <a:p>
            <a:pPr algn="ctr"/>
            <a:r>
              <a:rPr lang="ar-EG" sz="4000" b="1" dirty="0">
                <a:solidFill>
                  <a:schemeClr val="bg1"/>
                </a:solidFill>
              </a:rPr>
              <a:t>مواجهة الكتاب للتعرف على وهم وسائل التواصل الاجتماعي</a:t>
            </a:r>
            <a:br>
              <a:rPr lang="ar-EG" sz="4000" b="1" dirty="0">
                <a:solidFill>
                  <a:schemeClr val="bg1"/>
                </a:solidFill>
              </a:rPr>
            </a:br>
            <a:r>
              <a:rPr lang="en-GB" sz="4000" b="1" dirty="0">
                <a:solidFill>
                  <a:schemeClr val="bg1"/>
                </a:solidFill>
              </a:rPr>
              <a:t>Face the Book to Recognize the Illusion of Social Media</a:t>
            </a:r>
          </a:p>
        </p:txBody>
      </p:sp>
      <p:sp>
        <p:nvSpPr>
          <p:cNvPr id="10" name="Content Placeholder 2"/>
          <p:cNvSpPr txBox="1">
            <a:spLocks/>
          </p:cNvSpPr>
          <p:nvPr/>
        </p:nvSpPr>
        <p:spPr>
          <a:xfrm>
            <a:off x="309562" y="4157663"/>
            <a:ext cx="11472863" cy="2514601"/>
          </a:xfrm>
          <a:prstGeom prst="rect">
            <a:avLst/>
          </a:prstGeom>
          <a:solidFill>
            <a:srgbClr val="C00000">
              <a:alpha val="74902"/>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لاننا لا نجترئ ان نعد انفسنا بين قوم من الذين يمدحون انفسهم ولا ان نقابل انفسنا بهم. بل هم اذ يقيسون انفسهم على انفسهم ويقابلون انفسهم بانفسهم لا يفهمون. (2كو 10: 12)</a:t>
            </a:r>
            <a:endParaRPr lang="en-GB" dirty="0"/>
          </a:p>
          <a:p>
            <a:pPr marL="0"/>
            <a:r>
              <a:rPr lang="en-GB" dirty="0"/>
              <a:t>For we dare not class ourselves or compare ourselves with those who commend themselves. But they, measuring themselves by themselves, and comparing themselves among themselves, are not wise.(2 Corinthians 10:12)</a:t>
            </a:r>
          </a:p>
        </p:txBody>
      </p:sp>
    </p:spTree>
    <p:extLst>
      <p:ext uri="{BB962C8B-B14F-4D97-AF65-F5344CB8AC3E}">
        <p14:creationId xmlns:p14="http://schemas.microsoft.com/office/powerpoint/2010/main" val="16973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 y="310566"/>
            <a:ext cx="11315700" cy="1325563"/>
          </a:xfrm>
          <a:solidFill>
            <a:schemeClr val="accent5">
              <a:lumMod val="75000"/>
              <a:alpha val="74902"/>
            </a:schemeClr>
          </a:solidFill>
        </p:spPr>
        <p:txBody>
          <a:bodyPr vert="horz" lIns="91440" tIns="45720" rIns="91440" bIns="45720" rtlCol="0" anchor="ctr">
            <a:normAutofit/>
          </a:bodyPr>
          <a:lstStyle/>
          <a:p>
            <a:pPr algn="ctr"/>
            <a:r>
              <a:rPr lang="ar-EG" sz="4000" b="1" dirty="0">
                <a:solidFill>
                  <a:schemeClr val="bg1"/>
                </a:solidFill>
              </a:rPr>
              <a:t>مواجهة الكتاب للتعرف على وهم وسائل التواصل الاجتماعي</a:t>
            </a:r>
            <a:br>
              <a:rPr lang="ar-EG" sz="4000" b="1" dirty="0">
                <a:solidFill>
                  <a:schemeClr val="bg1"/>
                </a:solidFill>
              </a:rPr>
            </a:br>
            <a:r>
              <a:rPr lang="en-GB" sz="4000" b="1" dirty="0">
                <a:solidFill>
                  <a:schemeClr val="bg1"/>
                </a:solidFill>
              </a:rPr>
              <a:t>Face the Book to Recognize the Illusion of Social Media</a:t>
            </a:r>
          </a:p>
        </p:txBody>
      </p:sp>
      <p:sp>
        <p:nvSpPr>
          <p:cNvPr id="6" name="Content Placeholder 2"/>
          <p:cNvSpPr txBox="1">
            <a:spLocks/>
          </p:cNvSpPr>
          <p:nvPr/>
        </p:nvSpPr>
        <p:spPr>
          <a:xfrm>
            <a:off x="314325" y="2914649"/>
            <a:ext cx="11472863" cy="3757613"/>
          </a:xfrm>
          <a:prstGeom prst="rect">
            <a:avLst/>
          </a:prstGeom>
          <a:solidFill>
            <a:srgbClr val="C00000">
              <a:alpha val="74902"/>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ولكن وان تالمتم من اجل البر، فطوباكم. واما خوفهم فلا تخافوه ولا تضطربوا، 15 بل قدسوا الرب الاله في قلوبكم، مستعدين دائما لمجاوبة كل من يسالكم عن سبب الرجاء الذي فيكم، بوداعة وخوف (1 بط 3: 14- 15)</a:t>
            </a:r>
          </a:p>
          <a:p>
            <a:pPr marL="0" rtl="0"/>
            <a:r>
              <a:rPr lang="en-GB" dirty="0"/>
              <a:t>But even if you should suffer for righteousness’ sake, you are blessed. “And do not be afraid of their threats, nor be troubled.” 15 But sanctify the Lord God in your hearts, and always be ready to give a </a:t>
            </a:r>
            <a:r>
              <a:rPr lang="en-GB" dirty="0" err="1"/>
              <a:t>defense</a:t>
            </a:r>
            <a:r>
              <a:rPr lang="en-GB" dirty="0"/>
              <a:t> to everyone who asks you a reason for the hope that is in you, with meekness and fear;(1Pet 3: 14- 15)</a:t>
            </a:r>
          </a:p>
        </p:txBody>
      </p:sp>
    </p:spTree>
    <p:extLst>
      <p:ext uri="{BB962C8B-B14F-4D97-AF65-F5344CB8AC3E}">
        <p14:creationId xmlns:p14="http://schemas.microsoft.com/office/powerpoint/2010/main" val="22739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 y="310566"/>
            <a:ext cx="11315700" cy="1325563"/>
          </a:xfrm>
          <a:solidFill>
            <a:schemeClr val="accent5">
              <a:lumMod val="75000"/>
              <a:alpha val="74902"/>
            </a:schemeClr>
          </a:solidFill>
        </p:spPr>
        <p:txBody>
          <a:bodyPr vert="horz" lIns="91440" tIns="45720" rIns="91440" bIns="45720" rtlCol="0" anchor="ctr">
            <a:normAutofit/>
          </a:bodyPr>
          <a:lstStyle/>
          <a:p>
            <a:pPr algn="ctr"/>
            <a:r>
              <a:rPr lang="ar-EG" sz="4000" b="1" dirty="0">
                <a:solidFill>
                  <a:schemeClr val="bg1"/>
                </a:solidFill>
              </a:rPr>
              <a:t>مواجهة الكتاب للتعرف على وهم وسائل التواصل الاجتماعي</a:t>
            </a:r>
            <a:br>
              <a:rPr lang="ar-EG" sz="4000" b="1" dirty="0">
                <a:solidFill>
                  <a:schemeClr val="bg1"/>
                </a:solidFill>
              </a:rPr>
            </a:br>
            <a:r>
              <a:rPr lang="en-GB" sz="4000" b="1" dirty="0">
                <a:solidFill>
                  <a:schemeClr val="bg1"/>
                </a:solidFill>
              </a:rPr>
              <a:t>Face the Book to Recognize the Illusion of Social Media</a:t>
            </a:r>
          </a:p>
        </p:txBody>
      </p:sp>
      <p:sp>
        <p:nvSpPr>
          <p:cNvPr id="7" name="Content Placeholder 2"/>
          <p:cNvSpPr txBox="1">
            <a:spLocks/>
          </p:cNvSpPr>
          <p:nvPr/>
        </p:nvSpPr>
        <p:spPr>
          <a:xfrm>
            <a:off x="600074" y="3816558"/>
            <a:ext cx="11472863" cy="2422315"/>
          </a:xfrm>
          <a:prstGeom prst="rect">
            <a:avLst/>
          </a:prstGeom>
          <a:solidFill>
            <a:srgbClr val="C00000">
              <a:alpha val="74902"/>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ولا تشاكلوا هذا الدهر، بل تغيروا عن شكلكم بتجديد اذهانكم، لتختبروا ما هي ارادة الله: الصالحة المرضية الكاملة.(رو 12: 2)</a:t>
            </a:r>
            <a:endParaRPr lang="en-GB" dirty="0"/>
          </a:p>
          <a:p>
            <a:pPr marL="0" rtl="0"/>
            <a:r>
              <a:rPr lang="en-GB" dirty="0"/>
              <a:t>And do not be conformed to this world, but be transformed by the renewing of your mind, that you may prove what </a:t>
            </a:r>
            <a:r>
              <a:rPr lang="en-GB" i="1" dirty="0"/>
              <a:t>is</a:t>
            </a:r>
            <a:r>
              <a:rPr lang="en-GB" dirty="0"/>
              <a:t> that good and acceptable and perfect will of God. (Romans 12:2). </a:t>
            </a:r>
          </a:p>
        </p:txBody>
      </p:sp>
    </p:spTree>
    <p:extLst>
      <p:ext uri="{BB962C8B-B14F-4D97-AF65-F5344CB8AC3E}">
        <p14:creationId xmlns:p14="http://schemas.microsoft.com/office/powerpoint/2010/main" val="23498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002060">
              <a:alpha val="74902"/>
            </a:srgbClr>
          </a:solidFill>
        </p:spPr>
      </p:pic>
      <p:sp>
        <p:nvSpPr>
          <p:cNvPr id="2" name="Title 1"/>
          <p:cNvSpPr>
            <a:spLocks noGrp="1"/>
          </p:cNvSpPr>
          <p:nvPr>
            <p:ph type="title"/>
          </p:nvPr>
        </p:nvSpPr>
        <p:spPr>
          <a:xfrm>
            <a:off x="2128837" y="333373"/>
            <a:ext cx="7934325" cy="1325563"/>
          </a:xfrm>
          <a:solidFill>
            <a:srgbClr val="7030A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كيف تغلب هذا الخوف؟</a:t>
            </a:r>
            <a:br>
              <a:rPr lang="ar-EG" sz="4000" b="1" dirty="0">
                <a:solidFill>
                  <a:schemeClr val="bg1"/>
                </a:solidFill>
                <a:latin typeface="+mn-lt"/>
                <a:ea typeface="+mn-ea"/>
                <a:cs typeface="+mn-cs"/>
              </a:rPr>
            </a:br>
            <a:r>
              <a:rPr lang="en-GB" sz="4000" b="1" dirty="0">
                <a:solidFill>
                  <a:schemeClr val="bg1"/>
                </a:solidFill>
                <a:latin typeface="+mn-lt"/>
                <a:ea typeface="+mn-ea"/>
                <a:cs typeface="+mn-cs"/>
              </a:rPr>
              <a:t>How to defeat FOMO?</a:t>
            </a:r>
          </a:p>
        </p:txBody>
      </p:sp>
      <p:sp>
        <p:nvSpPr>
          <p:cNvPr id="3" name="Content Placeholder 2"/>
          <p:cNvSpPr>
            <a:spLocks noGrp="1"/>
          </p:cNvSpPr>
          <p:nvPr>
            <p:ph idx="1"/>
          </p:nvPr>
        </p:nvSpPr>
        <p:spPr>
          <a:xfrm>
            <a:off x="3637188" y="4182023"/>
            <a:ext cx="5353050" cy="1123898"/>
          </a:xfrm>
          <a:solidFill>
            <a:schemeClr val="tx2">
              <a:lumMod val="50000"/>
              <a:alpha val="74902"/>
            </a:schemeClr>
          </a:solidFill>
        </p:spPr>
        <p:txBody>
          <a:bodyPr vert="horz" lIns="91440" tIns="45720" rIns="91440" bIns="45720" rtlCol="0" anchor="ctr">
            <a:normAutofit/>
          </a:bodyPr>
          <a:lstStyle/>
          <a:p>
            <a:pPr marL="2871788" indent="-2871788" algn="ctr">
              <a:buNone/>
            </a:pPr>
            <a:r>
              <a:rPr lang="ar-EG" b="1" dirty="0">
                <a:solidFill>
                  <a:schemeClr val="bg1"/>
                </a:solidFill>
              </a:rPr>
              <a:t>اعترف انك تعاني من هذا الخوف</a:t>
            </a:r>
          </a:p>
          <a:p>
            <a:pPr marL="2871788" indent="-2871788" algn="ctr">
              <a:buNone/>
            </a:pPr>
            <a:r>
              <a:rPr lang="en-GB" b="1" dirty="0">
                <a:solidFill>
                  <a:schemeClr val="bg1"/>
                </a:solidFill>
              </a:rPr>
              <a:t>Admit that you have FOMO</a:t>
            </a:r>
            <a:endParaRPr lang="ar-EG" b="1" dirty="0">
              <a:solidFill>
                <a:schemeClr val="bg1"/>
              </a:solidFill>
            </a:endParaRPr>
          </a:p>
        </p:txBody>
      </p:sp>
      <p:sp>
        <p:nvSpPr>
          <p:cNvPr id="4" name="Content Placeholder 2"/>
          <p:cNvSpPr txBox="1">
            <a:spLocks/>
          </p:cNvSpPr>
          <p:nvPr/>
        </p:nvSpPr>
        <p:spPr>
          <a:xfrm>
            <a:off x="838199" y="5390935"/>
            <a:ext cx="10515600" cy="924670"/>
          </a:xfrm>
          <a:prstGeom prst="rect">
            <a:avLst/>
          </a:prstGeom>
          <a:solidFill>
            <a:srgbClr val="C00000">
              <a:alpha val="74902"/>
            </a:srgbClr>
          </a:solidFill>
        </p:spPr>
        <p:txBody>
          <a:bodyPr vert="horz" lIns="91440" tIns="45720" rIns="91440" bIns="45720" rtlCol="0" anchor="ctr">
            <a:normAutofit fontScale="92500" lnSpcReduction="10000"/>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تأكد أن هذا الارتباط لن يحقق لك اي ربح</a:t>
            </a:r>
            <a:endParaRPr lang="en-GB" dirty="0"/>
          </a:p>
          <a:p>
            <a:r>
              <a:rPr lang="en-GB" dirty="0"/>
              <a:t>Understand that by engaging in FOMO you will not get any gain</a:t>
            </a:r>
          </a:p>
        </p:txBody>
      </p:sp>
    </p:spTree>
    <p:extLst>
      <p:ext uri="{BB962C8B-B14F-4D97-AF65-F5344CB8AC3E}">
        <p14:creationId xmlns:p14="http://schemas.microsoft.com/office/powerpoint/2010/main" val="1062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002060">
              <a:alpha val="74902"/>
            </a:srgbClr>
          </a:solidFill>
        </p:spPr>
      </p:pic>
      <p:sp>
        <p:nvSpPr>
          <p:cNvPr id="2" name="Title 1"/>
          <p:cNvSpPr>
            <a:spLocks noGrp="1"/>
          </p:cNvSpPr>
          <p:nvPr>
            <p:ph type="title"/>
          </p:nvPr>
        </p:nvSpPr>
        <p:spPr>
          <a:xfrm>
            <a:off x="2128837" y="333373"/>
            <a:ext cx="7934325" cy="1325563"/>
          </a:xfrm>
          <a:solidFill>
            <a:srgbClr val="7030A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كيف تغلب هذا الخوف؟</a:t>
            </a:r>
            <a:br>
              <a:rPr lang="ar-EG" sz="4000" b="1" dirty="0">
                <a:solidFill>
                  <a:schemeClr val="bg1"/>
                </a:solidFill>
                <a:latin typeface="+mn-lt"/>
                <a:ea typeface="+mn-ea"/>
                <a:cs typeface="+mn-cs"/>
              </a:rPr>
            </a:br>
            <a:r>
              <a:rPr lang="en-GB" sz="4000" b="1" dirty="0">
                <a:solidFill>
                  <a:schemeClr val="bg1"/>
                </a:solidFill>
                <a:latin typeface="+mn-lt"/>
                <a:ea typeface="+mn-ea"/>
                <a:cs typeface="+mn-cs"/>
              </a:rPr>
              <a:t>How to defeat FOMO?</a:t>
            </a:r>
          </a:p>
        </p:txBody>
      </p:sp>
      <p:sp>
        <p:nvSpPr>
          <p:cNvPr id="5" name="Content Placeholder 2"/>
          <p:cNvSpPr txBox="1">
            <a:spLocks/>
          </p:cNvSpPr>
          <p:nvPr/>
        </p:nvSpPr>
        <p:spPr>
          <a:xfrm>
            <a:off x="838199" y="1759887"/>
            <a:ext cx="10515600" cy="1004038"/>
          </a:xfrm>
          <a:prstGeom prst="rect">
            <a:avLst/>
          </a:prstGeom>
          <a:solidFill>
            <a:schemeClr val="tx2">
              <a:lumMod val="50000"/>
              <a:alpha val="74902"/>
            </a:scheme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افهم أن الـ </a:t>
            </a:r>
            <a:r>
              <a:rPr lang="en-GB" dirty="0"/>
              <a:t>FOMO</a:t>
            </a:r>
            <a:r>
              <a:rPr lang="ar-EG" dirty="0"/>
              <a:t> مبني فقط على تصوراتك وافتراضاتك</a:t>
            </a:r>
          </a:p>
          <a:p>
            <a:r>
              <a:rPr lang="en-GB" dirty="0"/>
              <a:t>Understand that FOMO is based only your perceptions &amp; assumptions</a:t>
            </a:r>
          </a:p>
        </p:txBody>
      </p:sp>
      <p:sp>
        <p:nvSpPr>
          <p:cNvPr id="6" name="Content Placeholder 2"/>
          <p:cNvSpPr txBox="1">
            <a:spLocks/>
          </p:cNvSpPr>
          <p:nvPr/>
        </p:nvSpPr>
        <p:spPr>
          <a:xfrm>
            <a:off x="838199" y="2919951"/>
            <a:ext cx="10515600" cy="997743"/>
          </a:xfrm>
          <a:prstGeom prst="rect">
            <a:avLst/>
          </a:prstGeom>
          <a:solidFill>
            <a:srgbClr val="C00000">
              <a:alpha val="74902"/>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اعرف انك لديك القدرة على الغلبة</a:t>
            </a:r>
          </a:p>
          <a:p>
            <a:r>
              <a:rPr lang="en-GB" dirty="0"/>
              <a:t>Understand that you have the capacity to defeat FOMO</a:t>
            </a:r>
          </a:p>
        </p:txBody>
      </p:sp>
      <p:sp>
        <p:nvSpPr>
          <p:cNvPr id="9" name="Content Placeholder 2"/>
          <p:cNvSpPr>
            <a:spLocks noGrp="1"/>
          </p:cNvSpPr>
          <p:nvPr>
            <p:ph idx="1"/>
          </p:nvPr>
        </p:nvSpPr>
        <p:spPr>
          <a:xfrm>
            <a:off x="838199" y="4190854"/>
            <a:ext cx="10515600" cy="952500"/>
          </a:xfrm>
          <a:solidFill>
            <a:schemeClr val="bg2">
              <a:lumMod val="10000"/>
              <a:alpha val="74902"/>
            </a:schemeClr>
          </a:solidFill>
        </p:spPr>
        <p:txBody>
          <a:bodyPr vert="horz" lIns="91440" tIns="45720" rIns="91440" bIns="45720" rtlCol="0" anchor="ctr">
            <a:normAutofit fontScale="92500"/>
          </a:bodyPr>
          <a:lstStyle/>
          <a:p>
            <a:pPr marL="2871788" indent="-2871788" algn="ctr" rtl="1">
              <a:buNone/>
            </a:pPr>
            <a:r>
              <a:rPr lang="ar-EG" b="1" dirty="0">
                <a:solidFill>
                  <a:schemeClr val="bg1"/>
                </a:solidFill>
              </a:rPr>
              <a:t>اخلق فيك عقلية الوفرة عن طريق احصاء البركات في حياتك</a:t>
            </a:r>
          </a:p>
          <a:p>
            <a:pPr marL="2871788" indent="-2871788" algn="ctr">
              <a:buNone/>
            </a:pPr>
            <a:r>
              <a:rPr lang="en-GB" b="1" dirty="0">
                <a:solidFill>
                  <a:schemeClr val="bg1"/>
                </a:solidFill>
              </a:rPr>
              <a:t>Create an abundance mind-set by looking at the blessings that you have</a:t>
            </a:r>
          </a:p>
        </p:txBody>
      </p:sp>
      <p:sp>
        <p:nvSpPr>
          <p:cNvPr id="7" name="Content Placeholder 2"/>
          <p:cNvSpPr txBox="1">
            <a:spLocks/>
          </p:cNvSpPr>
          <p:nvPr/>
        </p:nvSpPr>
        <p:spPr>
          <a:xfrm>
            <a:off x="838198" y="5258917"/>
            <a:ext cx="10515600" cy="1483519"/>
          </a:xfrm>
          <a:prstGeom prst="rect">
            <a:avLst/>
          </a:prstGeom>
          <a:solidFill>
            <a:srgbClr val="C00000">
              <a:alpha val="74902"/>
            </a:srgb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أنت الوحيد القادر ان تملك زمام الامور ... اقبل نفسك واجعل الامان يأتي من الداخل</a:t>
            </a:r>
          </a:p>
          <a:p>
            <a:r>
              <a:rPr lang="en-GB" dirty="0"/>
              <a:t>You are the only person you can control. Approve yourself and make the security come from within.</a:t>
            </a:r>
          </a:p>
        </p:txBody>
      </p:sp>
    </p:spTree>
    <p:extLst>
      <p:ext uri="{BB962C8B-B14F-4D97-AF65-F5344CB8AC3E}">
        <p14:creationId xmlns:p14="http://schemas.microsoft.com/office/powerpoint/2010/main" val="6488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randombar(horizontal)">
                                      <p:cBhvr>
                                        <p:cTn id="17" dur="500"/>
                                        <p:tgtEl>
                                          <p:spTgt spid="9">
                                            <p:bg/>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0" dur="500"/>
                                        <p:tgtEl>
                                          <p:spTgt spid="9">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build="p"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74"/>
            <a:ext cx="12191999" cy="6924674"/>
          </a:xfrm>
          <a:prstGeom prst="rect">
            <a:avLst/>
          </a:prstGeom>
        </p:spPr>
      </p:pic>
      <p:sp>
        <p:nvSpPr>
          <p:cNvPr id="2" name="Title 1"/>
          <p:cNvSpPr>
            <a:spLocks noGrp="1"/>
          </p:cNvSpPr>
          <p:nvPr>
            <p:ph type="title"/>
          </p:nvPr>
        </p:nvSpPr>
        <p:spPr>
          <a:solidFill>
            <a:srgbClr val="0070C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rPr>
              <a:t>كيف تغلب هذا الخوف؟</a:t>
            </a:r>
            <a:br>
              <a:rPr lang="ar-EG" sz="4000" b="1" dirty="0">
                <a:solidFill>
                  <a:schemeClr val="bg1"/>
                </a:solidFill>
                <a:latin typeface="+mn-lt"/>
                <a:ea typeface="+mn-ea"/>
                <a:cs typeface="+mn-cs"/>
              </a:rPr>
            </a:br>
            <a:r>
              <a:rPr lang="en-GB" sz="4000" b="1" dirty="0">
                <a:solidFill>
                  <a:schemeClr val="bg1"/>
                </a:solidFill>
                <a:latin typeface="+mn-lt"/>
                <a:ea typeface="+mn-ea"/>
                <a:cs typeface="+mn-cs"/>
              </a:rPr>
              <a:t>How to defeat FOMO</a:t>
            </a:r>
          </a:p>
        </p:txBody>
      </p:sp>
      <p:sp>
        <p:nvSpPr>
          <p:cNvPr id="3" name="Content Placeholder 2"/>
          <p:cNvSpPr>
            <a:spLocks noGrp="1"/>
          </p:cNvSpPr>
          <p:nvPr>
            <p:ph idx="1"/>
          </p:nvPr>
        </p:nvSpPr>
        <p:spPr>
          <a:xfrm>
            <a:off x="3860121" y="3575582"/>
            <a:ext cx="5468936" cy="1367376"/>
          </a:xfrm>
          <a:solidFill>
            <a:srgbClr val="002060">
              <a:alpha val="74902"/>
            </a:srgbClr>
          </a:solidFill>
        </p:spPr>
        <p:txBody>
          <a:bodyPr vert="horz" lIns="91440" tIns="45720" rIns="91440" bIns="45720" rtlCol="0" anchor="ctr">
            <a:noAutofit/>
          </a:bodyPr>
          <a:lstStyle/>
          <a:p>
            <a:pPr marL="2871788" indent="-2871788" algn="ctr" rtl="1">
              <a:buNone/>
            </a:pPr>
            <a:r>
              <a:rPr lang="ar-EG" b="1" dirty="0">
                <a:solidFill>
                  <a:schemeClr val="bg1"/>
                </a:solidFill>
              </a:rPr>
              <a:t>وضح احتياجاتك ورغباتك</a:t>
            </a:r>
            <a:endParaRPr lang="en-GB" b="1" dirty="0">
              <a:solidFill>
                <a:schemeClr val="bg1"/>
              </a:solidFill>
            </a:endParaRPr>
          </a:p>
          <a:p>
            <a:pPr marL="2871788" indent="-2871788" algn="ctr">
              <a:buNone/>
            </a:pPr>
            <a:r>
              <a:rPr lang="en-GB" b="1" dirty="0">
                <a:solidFill>
                  <a:schemeClr val="bg1"/>
                </a:solidFill>
              </a:rPr>
              <a:t>Clarify your needs &amp; wants</a:t>
            </a:r>
          </a:p>
        </p:txBody>
      </p:sp>
      <p:sp>
        <p:nvSpPr>
          <p:cNvPr id="8" name="Content Placeholder 2"/>
          <p:cNvSpPr txBox="1">
            <a:spLocks/>
          </p:cNvSpPr>
          <p:nvPr/>
        </p:nvSpPr>
        <p:spPr>
          <a:xfrm>
            <a:off x="590775" y="4942958"/>
            <a:ext cx="11344275" cy="1617124"/>
          </a:xfrm>
          <a:prstGeom prst="rect">
            <a:avLst/>
          </a:prstGeom>
          <a:solidFill>
            <a:srgbClr val="002060">
              <a:alpha val="74902"/>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عندما تكون واضحًا بشأن ما تريد ، فالأشياء التي تفوتها تكون أقل أهمية.</a:t>
            </a:r>
          </a:p>
          <a:p>
            <a:pPr marL="0" indent="-2871788" algn="ctr">
              <a:buFont typeface="Arial" panose="020B0604020202020204" pitchFamily="34" charset="0"/>
              <a:buNone/>
            </a:pPr>
            <a:r>
              <a:rPr lang="en-GB" b="1" dirty="0">
                <a:solidFill>
                  <a:schemeClr val="bg1"/>
                </a:solidFill>
              </a:rPr>
              <a:t>When you’re clear about what you want,</a:t>
            </a:r>
            <a:r>
              <a:rPr lang="ar-EG" b="1" dirty="0">
                <a:solidFill>
                  <a:schemeClr val="bg1"/>
                </a:solidFill>
              </a:rPr>
              <a:t> </a:t>
            </a:r>
            <a:r>
              <a:rPr lang="en-GB" b="1" dirty="0">
                <a:solidFill>
                  <a:schemeClr val="bg1"/>
                </a:solidFill>
              </a:rPr>
              <a:t>the things you miss out on tend to be less</a:t>
            </a:r>
            <a:r>
              <a:rPr lang="ar-EG" b="1" dirty="0">
                <a:solidFill>
                  <a:schemeClr val="bg1"/>
                </a:solidFill>
              </a:rPr>
              <a:t> </a:t>
            </a:r>
            <a:r>
              <a:rPr lang="en-GB" b="1" dirty="0">
                <a:solidFill>
                  <a:schemeClr val="bg1"/>
                </a:solidFill>
              </a:rPr>
              <a:t>important.</a:t>
            </a:r>
          </a:p>
        </p:txBody>
      </p:sp>
    </p:spTree>
    <p:extLst>
      <p:ext uri="{BB962C8B-B14F-4D97-AF65-F5344CB8AC3E}">
        <p14:creationId xmlns:p14="http://schemas.microsoft.com/office/powerpoint/2010/main" val="28300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randombar(horizontal)">
                                      <p:cBhvr>
                                        <p:cTn id="18" dur="500"/>
                                        <p:tgtEl>
                                          <p:spTgt spid="8">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66674"/>
            <a:ext cx="12191999" cy="6924674"/>
          </a:xfrm>
          <a:prstGeom prst="rect">
            <a:avLst/>
          </a:prstGeom>
        </p:spPr>
      </p:pic>
      <p:sp>
        <p:nvSpPr>
          <p:cNvPr id="2" name="Title 1"/>
          <p:cNvSpPr>
            <a:spLocks noGrp="1"/>
          </p:cNvSpPr>
          <p:nvPr>
            <p:ph type="title"/>
          </p:nvPr>
        </p:nvSpPr>
        <p:spPr>
          <a:solidFill>
            <a:srgbClr val="0070C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rPr>
              <a:t>كيف تغلب هذا الخوف؟</a:t>
            </a:r>
            <a:br>
              <a:rPr lang="ar-EG" sz="4000" b="1" dirty="0">
                <a:solidFill>
                  <a:schemeClr val="bg1"/>
                </a:solidFill>
                <a:latin typeface="+mn-lt"/>
                <a:ea typeface="+mn-ea"/>
                <a:cs typeface="+mn-cs"/>
              </a:rPr>
            </a:br>
            <a:r>
              <a:rPr lang="en-GB" sz="4000" b="1" dirty="0">
                <a:solidFill>
                  <a:schemeClr val="bg1"/>
                </a:solidFill>
                <a:latin typeface="+mn-lt"/>
                <a:ea typeface="+mn-ea"/>
                <a:cs typeface="+mn-cs"/>
              </a:rPr>
              <a:t>How to defeat FOMO</a:t>
            </a:r>
          </a:p>
        </p:txBody>
      </p:sp>
      <p:sp>
        <p:nvSpPr>
          <p:cNvPr id="5" name="Content Placeholder 2"/>
          <p:cNvSpPr txBox="1">
            <a:spLocks/>
          </p:cNvSpPr>
          <p:nvPr/>
        </p:nvSpPr>
        <p:spPr>
          <a:xfrm>
            <a:off x="838199" y="4001294"/>
            <a:ext cx="10515600" cy="951706"/>
          </a:xfrm>
          <a:prstGeom prst="rect">
            <a:avLst/>
          </a:prstGeom>
          <a:solidFill>
            <a:schemeClr val="accent6">
              <a:lumMod val="50000"/>
              <a:alpha val="74902"/>
            </a:schemeClr>
          </a:solidFill>
        </p:spPr>
        <p:txBody>
          <a:bodyPr vert="horz" lIns="91440" tIns="45720" rIns="91440" bIns="45720" rtlCol="0" anchor="ctr">
            <a:normAutofit lnSpcReduction="10000"/>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تقبل أن الأمور تحدث بدونك</a:t>
            </a:r>
          </a:p>
          <a:p>
            <a:r>
              <a:rPr lang="en-GB" dirty="0"/>
              <a:t>Accept That Things Are Happening Without You</a:t>
            </a:r>
          </a:p>
        </p:txBody>
      </p:sp>
      <p:sp>
        <p:nvSpPr>
          <p:cNvPr id="6" name="Content Placeholder 2"/>
          <p:cNvSpPr txBox="1">
            <a:spLocks/>
          </p:cNvSpPr>
          <p:nvPr/>
        </p:nvSpPr>
        <p:spPr>
          <a:xfrm>
            <a:off x="838199" y="5166122"/>
            <a:ext cx="10515600" cy="1440656"/>
          </a:xfrm>
          <a:prstGeom prst="rect">
            <a:avLst/>
          </a:prstGeom>
          <a:solidFill>
            <a:srgbClr val="002060">
              <a:alpha val="74902"/>
            </a:srgbClr>
          </a:solidFill>
        </p:spPr>
        <p:txBody>
          <a:bodyPr vert="horz" lIns="91440" tIns="45720" rIns="91440" bIns="45720" rtlCol="0" anchor="ctr">
            <a:normAutofit fontScale="925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اقبل أن المتعة والمرح (أو الإيجابيات الأخرى) التي تفوتها قد لا تكون بالحجم الكبير الذي تتخيله</a:t>
            </a:r>
          </a:p>
          <a:p>
            <a:r>
              <a:rPr lang="en-GB" dirty="0"/>
              <a:t>Accept that The fun (or other positives) that you’re missing out on might not be as huge as you imagine it to be</a:t>
            </a:r>
          </a:p>
        </p:txBody>
      </p:sp>
    </p:spTree>
    <p:extLst>
      <p:ext uri="{BB962C8B-B14F-4D97-AF65-F5344CB8AC3E}">
        <p14:creationId xmlns:p14="http://schemas.microsoft.com/office/powerpoint/2010/main" val="32151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66674"/>
            <a:ext cx="12191999" cy="6924674"/>
          </a:xfrm>
          <a:prstGeom prst="rect">
            <a:avLst/>
          </a:prstGeom>
        </p:spPr>
      </p:pic>
      <p:sp>
        <p:nvSpPr>
          <p:cNvPr id="2" name="Title 1"/>
          <p:cNvSpPr>
            <a:spLocks noGrp="1"/>
          </p:cNvSpPr>
          <p:nvPr>
            <p:ph type="title"/>
          </p:nvPr>
        </p:nvSpPr>
        <p:spPr>
          <a:solidFill>
            <a:srgbClr val="0070C0">
              <a:alpha val="74902"/>
            </a:srgbClr>
          </a:solidFill>
        </p:spPr>
        <p:txBody>
          <a:bodyPr vert="horz" lIns="91440" tIns="45720" rIns="91440" bIns="45720" rtlCol="0" anchor="ctr">
            <a:normAutofit/>
          </a:bodyPr>
          <a:lstStyle/>
          <a:p>
            <a:pPr marL="2871788" indent="-2871788" algn="ctr" rtl="1">
              <a:spcBef>
                <a:spcPts val="1000"/>
              </a:spcBef>
              <a:buFont typeface="Arial" panose="020B0604020202020204" pitchFamily="34" charset="0"/>
            </a:pPr>
            <a:r>
              <a:rPr lang="ar-EG" sz="4000" b="1" dirty="0">
                <a:solidFill>
                  <a:schemeClr val="bg1"/>
                </a:solidFill>
              </a:rPr>
              <a:t>كيف تغلب هذا الخوف؟</a:t>
            </a:r>
            <a:br>
              <a:rPr lang="ar-EG" sz="4000" b="1" dirty="0">
                <a:solidFill>
                  <a:schemeClr val="bg1"/>
                </a:solidFill>
                <a:latin typeface="+mn-lt"/>
                <a:ea typeface="+mn-ea"/>
                <a:cs typeface="+mn-cs"/>
              </a:rPr>
            </a:br>
            <a:r>
              <a:rPr lang="en-GB" sz="4000" b="1" dirty="0">
                <a:solidFill>
                  <a:schemeClr val="bg1"/>
                </a:solidFill>
                <a:latin typeface="+mn-lt"/>
                <a:ea typeface="+mn-ea"/>
                <a:cs typeface="+mn-cs"/>
              </a:rPr>
              <a:t>How to defeat FOMO</a:t>
            </a:r>
          </a:p>
        </p:txBody>
      </p:sp>
      <p:sp>
        <p:nvSpPr>
          <p:cNvPr id="3" name="Content Placeholder 2"/>
          <p:cNvSpPr>
            <a:spLocks noGrp="1"/>
          </p:cNvSpPr>
          <p:nvPr>
            <p:ph idx="1"/>
          </p:nvPr>
        </p:nvSpPr>
        <p:spPr>
          <a:xfrm>
            <a:off x="838199" y="1938314"/>
            <a:ext cx="10515600" cy="938212"/>
          </a:xfrm>
          <a:solidFill>
            <a:srgbClr val="002060">
              <a:alpha val="74902"/>
            </a:srgbClr>
          </a:solidFill>
        </p:spPr>
        <p:txBody>
          <a:bodyPr vert="horz" lIns="91440" tIns="45720" rIns="91440" bIns="45720" rtlCol="0" anchor="ctr">
            <a:normAutofit lnSpcReduction="10000"/>
          </a:bodyPr>
          <a:lstStyle/>
          <a:p>
            <a:pPr marL="2871788" indent="-2871788" algn="ctr" rtl="1">
              <a:buNone/>
            </a:pPr>
            <a:r>
              <a:rPr lang="ar-EG" b="1" dirty="0">
                <a:solidFill>
                  <a:schemeClr val="bg1"/>
                </a:solidFill>
              </a:rPr>
              <a:t>اشغل نفسك بالارتباط بأنشطة مفيدة  وذات معنى</a:t>
            </a:r>
          </a:p>
          <a:p>
            <a:pPr marL="2871788" indent="-2871788" algn="ctr" rtl="1">
              <a:buNone/>
            </a:pPr>
            <a:r>
              <a:rPr lang="en-GB" b="1" dirty="0">
                <a:solidFill>
                  <a:schemeClr val="bg1"/>
                </a:solidFill>
              </a:rPr>
              <a:t>Make yourself Busy by remaining engaged in meaningful activities</a:t>
            </a:r>
          </a:p>
        </p:txBody>
      </p:sp>
      <p:sp>
        <p:nvSpPr>
          <p:cNvPr id="5" name="Content Placeholder 2"/>
          <p:cNvSpPr txBox="1">
            <a:spLocks/>
          </p:cNvSpPr>
          <p:nvPr/>
        </p:nvSpPr>
        <p:spPr>
          <a:xfrm>
            <a:off x="838199" y="4374289"/>
            <a:ext cx="10515600" cy="951706"/>
          </a:xfrm>
          <a:prstGeom prst="rect">
            <a:avLst/>
          </a:prstGeom>
          <a:solidFill>
            <a:schemeClr val="accent1">
              <a:lumMod val="50000"/>
              <a:alpha val="74902"/>
            </a:schemeClr>
          </a:solidFill>
        </p:spPr>
        <p:txBody>
          <a:bodyPr vert="horz" lIns="91440" tIns="45720" rIns="91440" bIns="45720" rtlCol="0" anchor="ctr">
            <a:normAutofit lnSpcReduction="10000"/>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تعلم كيفية الاستمتاع بصحبته.... المسيح مشبع بالحقيقة</a:t>
            </a:r>
          </a:p>
          <a:p>
            <a:r>
              <a:rPr lang="en-GB" dirty="0"/>
              <a:t>Learn to enjoy His company …. Christ is really satisfying</a:t>
            </a:r>
          </a:p>
        </p:txBody>
      </p:sp>
      <p:sp>
        <p:nvSpPr>
          <p:cNvPr id="7" name="Content Placeholder 2"/>
          <p:cNvSpPr txBox="1">
            <a:spLocks/>
          </p:cNvSpPr>
          <p:nvPr/>
        </p:nvSpPr>
        <p:spPr>
          <a:xfrm>
            <a:off x="838199" y="5455572"/>
            <a:ext cx="10515600" cy="1309696"/>
          </a:xfrm>
          <a:prstGeom prst="rect">
            <a:avLst/>
          </a:prstGeom>
          <a:solidFill>
            <a:schemeClr val="accent6">
              <a:lumMod val="50000"/>
              <a:alpha val="74902"/>
            </a:schemeClr>
          </a:solidFill>
        </p:spPr>
        <p:txBody>
          <a:bodyPr vert="horz" lIns="91440" tIns="45720" rIns="91440" bIns="45720" rtlCol="0" anchor="ctr">
            <a:normAutofit lnSpcReduction="1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بدلا من إعطاء الخوف القدرة والتحكم، ركزعلى ربنا. الإيمان بوعوده هو أفضل حافز.</a:t>
            </a:r>
          </a:p>
          <a:p>
            <a:r>
              <a:rPr lang="en-GB" dirty="0"/>
              <a:t>Instead of giving fear the power, Focus on God. Faith in his promises is the best motivator.</a:t>
            </a:r>
          </a:p>
        </p:txBody>
      </p:sp>
      <p:sp>
        <p:nvSpPr>
          <p:cNvPr id="10" name="Content Placeholder 2"/>
          <p:cNvSpPr txBox="1">
            <a:spLocks/>
          </p:cNvSpPr>
          <p:nvPr/>
        </p:nvSpPr>
        <p:spPr>
          <a:xfrm>
            <a:off x="862010" y="2967896"/>
            <a:ext cx="10515600" cy="1315244"/>
          </a:xfrm>
          <a:prstGeom prst="rect">
            <a:avLst/>
          </a:prstGeom>
          <a:solidFill>
            <a:schemeClr val="accent6">
              <a:lumMod val="50000"/>
              <a:alpha val="74902"/>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1788" indent="-2871788" algn="ctr" rtl="1">
              <a:buFont typeface="Arial" panose="020B0604020202020204" pitchFamily="34" charset="0"/>
              <a:buNone/>
            </a:pPr>
            <a:r>
              <a:rPr lang="ar-EG" b="1" dirty="0">
                <a:solidFill>
                  <a:schemeClr val="bg1"/>
                </a:solidFill>
              </a:rPr>
              <a:t>حاول توقف فيسبوك وانستاجرام لمدة اسبوعين ... سوف تختبر متعة من نوع اخر</a:t>
            </a:r>
          </a:p>
          <a:p>
            <a:pPr marL="2871788" indent="-2871788" algn="ctr" rtl="1">
              <a:buNone/>
            </a:pPr>
            <a:r>
              <a:rPr lang="en-GB" dirty="0">
                <a:solidFill>
                  <a:schemeClr val="bg1"/>
                </a:solidFill>
              </a:rPr>
              <a:t>Try to suspend your account on Facebook and Instagram for two weeks ... you will experience a fun of another kind</a:t>
            </a:r>
            <a:endParaRPr lang="en-GB" b="1" dirty="0">
              <a:solidFill>
                <a:schemeClr val="bg1"/>
              </a:solidFill>
            </a:endParaRPr>
          </a:p>
        </p:txBody>
      </p:sp>
    </p:spTree>
    <p:extLst>
      <p:ext uri="{BB962C8B-B14F-4D97-AF65-F5344CB8AC3E}">
        <p14:creationId xmlns:p14="http://schemas.microsoft.com/office/powerpoint/2010/main" val="37476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randombar(horizontal)">
                                      <p:cBhvr>
                                        <p:cTn id="18" dur="500"/>
                                        <p:tgtEl>
                                          <p:spTgt spid="10">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7" grpId="0" animBg="1"/>
      <p:bldP spid="10"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86050" y="260350"/>
            <a:ext cx="6798468" cy="1325563"/>
          </a:xfrm>
          <a:solidFill>
            <a:srgbClr val="C00000">
              <a:alpha val="74902"/>
            </a:srgbClr>
          </a:solidFill>
        </p:spPr>
        <p:txBody>
          <a:bodyPr vert="horz" lIns="91440" tIns="45720" rIns="91440" bIns="45720" rtlCol="0" anchor="ctr">
            <a:normAutofit/>
          </a:bodyPr>
          <a:lstStyle/>
          <a:p>
            <a:pPr algn="ctr" rtl="1"/>
            <a:r>
              <a:rPr lang="en-GB" sz="4000" b="1" dirty="0">
                <a:solidFill>
                  <a:schemeClr val="bg1"/>
                </a:solidFill>
              </a:rPr>
              <a:t>JOMO </a:t>
            </a:r>
            <a:r>
              <a:rPr lang="ar-EG" sz="4000" b="1" dirty="0">
                <a:solidFill>
                  <a:schemeClr val="bg1"/>
                </a:solidFill>
              </a:rPr>
              <a:t>: الفرح بسبب فوات الشئ</a:t>
            </a:r>
            <a:br>
              <a:rPr lang="en-GB" sz="4000" b="1" dirty="0">
                <a:solidFill>
                  <a:schemeClr val="bg1"/>
                </a:solidFill>
              </a:rPr>
            </a:br>
            <a:r>
              <a:rPr lang="en-GB" sz="4000" b="1" dirty="0">
                <a:solidFill>
                  <a:schemeClr val="bg1"/>
                </a:solidFill>
              </a:rPr>
              <a:t>JOMO: The Joy of Missing Out</a:t>
            </a:r>
          </a:p>
        </p:txBody>
      </p:sp>
      <p:sp>
        <p:nvSpPr>
          <p:cNvPr id="6" name="Content Placeholder 2"/>
          <p:cNvSpPr txBox="1">
            <a:spLocks/>
          </p:cNvSpPr>
          <p:nvPr/>
        </p:nvSpPr>
        <p:spPr>
          <a:xfrm>
            <a:off x="838200" y="4873623"/>
            <a:ext cx="10515600" cy="1556544"/>
          </a:xfrm>
          <a:prstGeom prst="rect">
            <a:avLst/>
          </a:prstGeom>
          <a:solidFill>
            <a:schemeClr val="tx1">
              <a:alpha val="74902"/>
            </a:schemeClr>
          </a:solidFill>
        </p:spPr>
        <p:txBody>
          <a:bodyPr vert="horz" lIns="91440" tIns="45720" rIns="91440" bIns="45720" rtlCol="0" anchor="ctr">
            <a:norm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اختبر متعة التفويت بادراك ان قيمتك الحقيقية تنبع من داخلك</a:t>
            </a:r>
            <a:endParaRPr lang="en-GB" dirty="0"/>
          </a:p>
          <a:p>
            <a:pPr marL="0"/>
            <a:r>
              <a:rPr lang="en-GB" dirty="0"/>
              <a:t>Identify The Joys of Missing Out, to experience the joy of missing out, you need to realize that your own worth comes from within. </a:t>
            </a:r>
          </a:p>
        </p:txBody>
      </p:sp>
    </p:spTree>
    <p:extLst>
      <p:ext uri="{BB962C8B-B14F-4D97-AF65-F5344CB8AC3E}">
        <p14:creationId xmlns:p14="http://schemas.microsoft.com/office/powerpoint/2010/main" val="3059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4" name="Content Placeholder 2"/>
          <p:cNvSpPr txBox="1">
            <a:spLocks/>
          </p:cNvSpPr>
          <p:nvPr/>
        </p:nvSpPr>
        <p:spPr>
          <a:xfrm>
            <a:off x="838200" y="2175165"/>
            <a:ext cx="10515600" cy="2095566"/>
          </a:xfrm>
          <a:prstGeom prst="rect">
            <a:avLst/>
          </a:prstGeom>
          <a:solidFill>
            <a:srgbClr val="002060">
              <a:alpha val="80000"/>
            </a:srgbClr>
          </a:solidFill>
        </p:spPr>
        <p:txBody>
          <a:bodyPr vert="horz" lIns="91440" tIns="45720" rIns="91440" bIns="45720" rtlCol="0" anchor="ctr">
            <a:noAutofit/>
          </a:bodyPr>
          <a:lstStyle>
            <a:defPPr>
              <a:defRPr lang="en-US"/>
            </a:defPPr>
            <a:lvl1pPr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الـ </a:t>
            </a:r>
            <a:r>
              <a:rPr lang="en-GB" dirty="0"/>
              <a:t>FOMO </a:t>
            </a:r>
            <a:r>
              <a:rPr lang="ar-EG" dirty="0"/>
              <a:t>هو قلق مستمر من أن الآخرين قد يكون لديهم خبرات مٌرضية وانت غائب عنها.</a:t>
            </a:r>
          </a:p>
          <a:p>
            <a:pPr rtl="0"/>
            <a:r>
              <a:rPr lang="en-GB" dirty="0"/>
              <a:t>FOMO is a persistent anxiety that others might be having satisfying experiences from which one is absent. </a:t>
            </a:r>
          </a:p>
        </p:txBody>
      </p:sp>
      <p:sp>
        <p:nvSpPr>
          <p:cNvPr id="5" name="Content Placeholder 2"/>
          <p:cNvSpPr txBox="1">
            <a:spLocks/>
          </p:cNvSpPr>
          <p:nvPr/>
        </p:nvSpPr>
        <p:spPr>
          <a:xfrm>
            <a:off x="838200" y="4886325"/>
            <a:ext cx="10515600" cy="1470819"/>
          </a:xfrm>
          <a:prstGeom prst="rect">
            <a:avLst/>
          </a:prstGeom>
          <a:solidFill>
            <a:srgbClr val="002060">
              <a:alpha val="80000"/>
            </a:srgbClr>
          </a:solidFill>
        </p:spPr>
        <p:txBody>
          <a:bodyPr vert="horz" lIns="91440" tIns="45720" rIns="91440" bIns="45720" rtlCol="0" anchor="ctr">
            <a:noAutofit/>
          </a:bodyPr>
          <a:lstStyle>
            <a:defPPr>
              <a:defRPr lang="en-US"/>
            </a:defPPr>
            <a:lvl1pPr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يتميز هذا القلق الاجتماعي بـ "الرغبة في البقاء على اتصال دائم بما يفعله الآخرون"</a:t>
            </a:r>
          </a:p>
          <a:p>
            <a:pPr rtl="0"/>
            <a:r>
              <a:rPr lang="en-GB" dirty="0"/>
              <a:t>This social anxiety is characterized by "a desire to stay continually connected with what others are doing"</a:t>
            </a:r>
          </a:p>
        </p:txBody>
      </p:sp>
      <p:sp>
        <p:nvSpPr>
          <p:cNvPr id="7" name="Title 1"/>
          <p:cNvSpPr>
            <a:spLocks noGrp="1"/>
          </p:cNvSpPr>
          <p:nvPr>
            <p:ph type="title"/>
          </p:nvPr>
        </p:nvSpPr>
        <p:spPr>
          <a:xfrm>
            <a:off x="3000375" y="207168"/>
            <a:ext cx="3800476" cy="1325563"/>
          </a:xfrm>
          <a:solidFill>
            <a:srgbClr val="C00000">
              <a:alpha val="74902"/>
            </a:srgbClr>
          </a:solidFill>
        </p:spPr>
        <p:txBody>
          <a:bodyPr vert="horz" lIns="91440" tIns="45720" rIns="91440" bIns="45720" rtlCol="0">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 ما هو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What is FOMO</a:t>
            </a:r>
          </a:p>
        </p:txBody>
      </p:sp>
    </p:spTree>
    <p:extLst>
      <p:ext uri="{BB962C8B-B14F-4D97-AF65-F5344CB8AC3E}">
        <p14:creationId xmlns:p14="http://schemas.microsoft.com/office/powerpoint/2010/main" val="428262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86050" y="260350"/>
            <a:ext cx="6798468" cy="1325563"/>
          </a:xfrm>
          <a:solidFill>
            <a:srgbClr val="C00000">
              <a:alpha val="74902"/>
            </a:srgbClr>
          </a:solidFill>
        </p:spPr>
        <p:txBody>
          <a:bodyPr vert="horz" lIns="91440" tIns="45720" rIns="91440" bIns="45720" rtlCol="0" anchor="ctr">
            <a:normAutofit/>
          </a:bodyPr>
          <a:lstStyle/>
          <a:p>
            <a:pPr algn="ctr" rtl="1"/>
            <a:r>
              <a:rPr lang="en-GB" sz="4000" b="1" dirty="0">
                <a:solidFill>
                  <a:schemeClr val="bg1"/>
                </a:solidFill>
              </a:rPr>
              <a:t>JOMO </a:t>
            </a:r>
            <a:r>
              <a:rPr lang="ar-EG" sz="4000" b="1" dirty="0">
                <a:solidFill>
                  <a:schemeClr val="bg1"/>
                </a:solidFill>
              </a:rPr>
              <a:t>: الفرح بسبب فوات الشئ</a:t>
            </a:r>
            <a:br>
              <a:rPr lang="en-GB" sz="4000" b="1" dirty="0">
                <a:solidFill>
                  <a:schemeClr val="bg1"/>
                </a:solidFill>
              </a:rPr>
            </a:br>
            <a:r>
              <a:rPr lang="en-GB" sz="4000" b="1" dirty="0">
                <a:solidFill>
                  <a:schemeClr val="bg1"/>
                </a:solidFill>
              </a:rPr>
              <a:t>JOMO: The Joy of Missing Out</a:t>
            </a:r>
          </a:p>
        </p:txBody>
      </p:sp>
      <p:sp>
        <p:nvSpPr>
          <p:cNvPr id="7" name="Content Placeholder 2"/>
          <p:cNvSpPr txBox="1">
            <a:spLocks/>
          </p:cNvSpPr>
          <p:nvPr/>
        </p:nvSpPr>
        <p:spPr>
          <a:xfrm>
            <a:off x="770334" y="3236686"/>
            <a:ext cx="10515600" cy="1924391"/>
          </a:xfrm>
          <a:prstGeom prst="rect">
            <a:avLst/>
          </a:prstGeom>
          <a:solidFill>
            <a:schemeClr val="bg2">
              <a:lumMod val="10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أنك تفرح أن في حاجات بتفوتك لما تقتنع أنك لا يمكن أن تكون في كل مكان في وقت واحد</a:t>
            </a:r>
            <a:endParaRPr lang="en-GB" dirty="0"/>
          </a:p>
          <a:p>
            <a:pPr marL="0"/>
            <a:r>
              <a:rPr lang="en-GB" dirty="0"/>
              <a:t>Taking pleasure in 'missing out' by not feeling like you have to be everywhere at once. </a:t>
            </a:r>
          </a:p>
        </p:txBody>
      </p:sp>
      <p:sp>
        <p:nvSpPr>
          <p:cNvPr id="8" name="Content Placeholder 2"/>
          <p:cNvSpPr txBox="1">
            <a:spLocks/>
          </p:cNvSpPr>
          <p:nvPr/>
        </p:nvSpPr>
        <p:spPr>
          <a:xfrm>
            <a:off x="770334" y="5355319"/>
            <a:ext cx="10515600" cy="993118"/>
          </a:xfrm>
          <a:prstGeom prst="rect">
            <a:avLst/>
          </a:prstGeom>
          <a:solidFill>
            <a:srgbClr val="C00000">
              <a:alpha val="74902"/>
            </a:srgb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JOMO </a:t>
            </a:r>
            <a:r>
              <a:rPr lang="ar-EG" dirty="0"/>
              <a:t>هو العلاج  الذكي للـ </a:t>
            </a:r>
            <a:r>
              <a:rPr lang="en-GB" dirty="0"/>
              <a:t>FOMO.</a:t>
            </a:r>
            <a:endParaRPr lang="ar-EG" dirty="0"/>
          </a:p>
          <a:p>
            <a:r>
              <a:rPr lang="en-GB" dirty="0"/>
              <a:t>JOMO is the emotionally intelligent antidote to FOMO.</a:t>
            </a:r>
          </a:p>
        </p:txBody>
      </p:sp>
    </p:spTree>
    <p:extLst>
      <p:ext uri="{BB962C8B-B14F-4D97-AF65-F5344CB8AC3E}">
        <p14:creationId xmlns:p14="http://schemas.microsoft.com/office/powerpoint/2010/main" val="4681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28900" y="279400"/>
            <a:ext cx="6798468" cy="1325563"/>
          </a:xfrm>
          <a:solidFill>
            <a:srgbClr val="C00000">
              <a:alpha val="74902"/>
            </a:srgbClr>
          </a:solidFill>
        </p:spPr>
        <p:txBody>
          <a:bodyPr vert="horz" lIns="91440" tIns="45720" rIns="91440" bIns="45720" rtlCol="0" anchor="ctr">
            <a:normAutofit/>
          </a:bodyPr>
          <a:lstStyle/>
          <a:p>
            <a:pPr algn="ctr" rtl="1"/>
            <a:r>
              <a:rPr lang="en-GB" sz="4000" b="1" dirty="0">
                <a:solidFill>
                  <a:schemeClr val="bg1"/>
                </a:solidFill>
              </a:rPr>
              <a:t>JOMO </a:t>
            </a:r>
            <a:r>
              <a:rPr lang="ar-EG" sz="4000" b="1" dirty="0">
                <a:solidFill>
                  <a:schemeClr val="bg1"/>
                </a:solidFill>
              </a:rPr>
              <a:t>: الفرح بسبب فوات الشئ</a:t>
            </a:r>
            <a:br>
              <a:rPr lang="en-GB" sz="4000" b="1" dirty="0">
                <a:solidFill>
                  <a:schemeClr val="bg1"/>
                </a:solidFill>
              </a:rPr>
            </a:br>
            <a:r>
              <a:rPr lang="en-GB" sz="4000" b="1" dirty="0">
                <a:solidFill>
                  <a:schemeClr val="bg1"/>
                </a:solidFill>
              </a:rPr>
              <a:t>JOMO: The Joy of Missing Out</a:t>
            </a:r>
          </a:p>
        </p:txBody>
      </p:sp>
      <p:sp>
        <p:nvSpPr>
          <p:cNvPr id="5" name="Content Placeholder 2"/>
          <p:cNvSpPr txBox="1">
            <a:spLocks/>
          </p:cNvSpPr>
          <p:nvPr/>
        </p:nvSpPr>
        <p:spPr>
          <a:xfrm>
            <a:off x="4139508" y="1541611"/>
            <a:ext cx="3821906" cy="1627653"/>
          </a:xfrm>
          <a:prstGeom prst="cloud">
            <a:avLst/>
          </a:prstGeom>
          <a:solidFill>
            <a:schemeClr val="accent5">
              <a:lumMod val="50000"/>
              <a:alpha val="74902"/>
            </a:scheme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sz="4000" b="0" dirty="0"/>
              <a:t>اقطع الاتصال</a:t>
            </a:r>
          </a:p>
          <a:p>
            <a:r>
              <a:rPr lang="en-GB" sz="4000" b="0" dirty="0"/>
              <a:t>Disconnect</a:t>
            </a:r>
          </a:p>
        </p:txBody>
      </p:sp>
      <p:sp>
        <p:nvSpPr>
          <p:cNvPr id="6" name="Content Placeholder 2"/>
          <p:cNvSpPr txBox="1">
            <a:spLocks/>
          </p:cNvSpPr>
          <p:nvPr/>
        </p:nvSpPr>
        <p:spPr>
          <a:xfrm>
            <a:off x="2587510" y="4201234"/>
            <a:ext cx="7260771" cy="1059226"/>
          </a:xfrm>
          <a:prstGeom prst="rect">
            <a:avLst/>
          </a:prstGeom>
          <a:solidFill>
            <a:schemeClr val="tx2">
              <a:lumMod val="50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rtl="0"/>
            <a:r>
              <a:rPr lang="ar-EG" b="0" dirty="0"/>
              <a:t> تأمل في أفكارك ومشاعرك </a:t>
            </a:r>
            <a:endParaRPr lang="en-GB" b="0" dirty="0"/>
          </a:p>
          <a:p>
            <a:pPr marL="0" rtl="0"/>
            <a:r>
              <a:rPr lang="en-GB" b="0" i="1" dirty="0"/>
              <a:t>Reflect </a:t>
            </a:r>
            <a:r>
              <a:rPr lang="en-GB" b="0" dirty="0"/>
              <a:t>on your thoughts and emotions</a:t>
            </a:r>
          </a:p>
        </p:txBody>
      </p:sp>
      <p:sp>
        <p:nvSpPr>
          <p:cNvPr id="8" name="Content Placeholder 2"/>
          <p:cNvSpPr txBox="1">
            <a:spLocks/>
          </p:cNvSpPr>
          <p:nvPr/>
        </p:nvSpPr>
        <p:spPr>
          <a:xfrm>
            <a:off x="708012" y="2243263"/>
            <a:ext cx="2538412" cy="1627653"/>
          </a:xfrm>
          <a:prstGeom prst="cloud">
            <a:avLst/>
          </a:prstGeom>
          <a:solidFill>
            <a:schemeClr val="accent5">
              <a:lumMod val="50000"/>
              <a:alpha val="74902"/>
            </a:schemeClr>
          </a:solidFill>
        </p:spPr>
        <p:txBody>
          <a:bodyPr vert="horz" lIns="91440" tIns="45720" rIns="91440" bIns="45720" rtlCol="0" anchor="ctr">
            <a:normAutofit fontScale="85000" lnSpcReduction="2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sz="4400" b="0" i="1" dirty="0"/>
              <a:t>تأمل</a:t>
            </a:r>
          </a:p>
          <a:p>
            <a:r>
              <a:rPr lang="en-GB" sz="4400" b="0" i="1" dirty="0"/>
              <a:t>Reflect</a:t>
            </a:r>
            <a:endParaRPr lang="en-GB" sz="4400" b="0" dirty="0"/>
          </a:p>
        </p:txBody>
      </p:sp>
      <p:sp>
        <p:nvSpPr>
          <p:cNvPr id="9" name="Content Placeholder 2"/>
          <p:cNvSpPr txBox="1">
            <a:spLocks/>
          </p:cNvSpPr>
          <p:nvPr/>
        </p:nvSpPr>
        <p:spPr>
          <a:xfrm>
            <a:off x="8269175" y="2137294"/>
            <a:ext cx="3729037" cy="1627653"/>
          </a:xfrm>
          <a:prstGeom prst="cloud">
            <a:avLst/>
          </a:prstGeom>
          <a:solidFill>
            <a:schemeClr val="accent5">
              <a:lumMod val="50000"/>
              <a:alpha val="74902"/>
            </a:schemeClr>
          </a:solidFill>
        </p:spPr>
        <p:txBody>
          <a:bodyPr vert="horz" lIns="91440" tIns="45720" rIns="91440" bIns="45720" rtlCol="0" anchor="ctr">
            <a:normAutofit fontScale="85000" lnSpcReduction="2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sz="4000" b="0" dirty="0"/>
              <a:t>اعد الاتصال</a:t>
            </a:r>
            <a:endParaRPr lang="ar-EG" sz="4400" b="0" i="1" dirty="0"/>
          </a:p>
          <a:p>
            <a:r>
              <a:rPr lang="en-GB" sz="4400" b="0" i="1" dirty="0"/>
              <a:t>Reconnect</a:t>
            </a:r>
            <a:endParaRPr lang="en-GB" sz="4400" b="0" dirty="0"/>
          </a:p>
        </p:txBody>
      </p:sp>
      <p:sp>
        <p:nvSpPr>
          <p:cNvPr id="10" name="Content Placeholder 2"/>
          <p:cNvSpPr txBox="1">
            <a:spLocks/>
          </p:cNvSpPr>
          <p:nvPr/>
        </p:nvSpPr>
        <p:spPr>
          <a:xfrm>
            <a:off x="3554185" y="3122617"/>
            <a:ext cx="5083629" cy="1073631"/>
          </a:xfrm>
          <a:prstGeom prst="rect">
            <a:avLst/>
          </a:prstGeom>
          <a:solidFill>
            <a:schemeClr val="tx2">
              <a:lumMod val="50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rtl="0"/>
            <a:r>
              <a:rPr lang="ar-EG" b="0" dirty="0"/>
              <a:t>اقطع الاتصال بالتكنولوجيا </a:t>
            </a:r>
            <a:endParaRPr lang="en-GB" b="0" dirty="0"/>
          </a:p>
          <a:p>
            <a:pPr marL="0" rtl="0"/>
            <a:r>
              <a:rPr lang="en-GB" b="0" i="1" dirty="0"/>
              <a:t>Disconnect</a:t>
            </a:r>
            <a:r>
              <a:rPr lang="en-GB" b="0" dirty="0"/>
              <a:t> with technology, </a:t>
            </a:r>
          </a:p>
        </p:txBody>
      </p:sp>
      <p:sp>
        <p:nvSpPr>
          <p:cNvPr id="11" name="Content Placeholder 2"/>
          <p:cNvSpPr txBox="1">
            <a:spLocks/>
          </p:cNvSpPr>
          <p:nvPr/>
        </p:nvSpPr>
        <p:spPr>
          <a:xfrm>
            <a:off x="960096" y="5236772"/>
            <a:ext cx="10515600" cy="1542876"/>
          </a:xfrm>
          <a:prstGeom prst="rect">
            <a:avLst/>
          </a:prstGeom>
          <a:solidFill>
            <a:schemeClr val="tx2">
              <a:lumMod val="50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rtl="0"/>
            <a:r>
              <a:rPr lang="ar-EG" b="0" dirty="0"/>
              <a:t> اعد الاتصال بالله ، بكتابك المقدس، بنفسك وبالناس المهمة حقا في حياتك.</a:t>
            </a:r>
            <a:endParaRPr lang="ar-EG" b="0" i="1" dirty="0"/>
          </a:p>
          <a:p>
            <a:pPr marL="0" rtl="0"/>
            <a:r>
              <a:rPr lang="en-GB" b="0" i="1" dirty="0"/>
              <a:t>Reconnect </a:t>
            </a:r>
            <a:r>
              <a:rPr lang="en-GB" b="0" dirty="0"/>
              <a:t>with God, with your Bible, with yourself and with people in your life who truly matter.</a:t>
            </a:r>
          </a:p>
        </p:txBody>
      </p:sp>
    </p:spTree>
    <p:extLst>
      <p:ext uri="{BB962C8B-B14F-4D97-AF65-F5344CB8AC3E}">
        <p14:creationId xmlns:p14="http://schemas.microsoft.com/office/powerpoint/2010/main" val="18347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1" name="Title 1"/>
          <p:cNvSpPr>
            <a:spLocks noGrp="1"/>
          </p:cNvSpPr>
          <p:nvPr>
            <p:ph type="title"/>
          </p:nvPr>
        </p:nvSpPr>
        <p:spPr>
          <a:xfrm>
            <a:off x="2628900" y="279400"/>
            <a:ext cx="6798468" cy="1325563"/>
          </a:xfrm>
          <a:solidFill>
            <a:srgbClr val="7030A0">
              <a:alpha val="74902"/>
            </a:srgbClr>
          </a:solidFill>
        </p:spPr>
        <p:txBody>
          <a:bodyPr vert="horz" lIns="91440" tIns="45720" rIns="91440" bIns="45720" rtlCol="0" anchor="ctr">
            <a:normAutofit/>
          </a:bodyPr>
          <a:lstStyle/>
          <a:p>
            <a:pPr indent="-2871788" algn="ctr">
              <a:spcBef>
                <a:spcPts val="1000"/>
              </a:spcBef>
              <a:buFont typeface="Arial" panose="020B0604020202020204" pitchFamily="34" charset="0"/>
            </a:pPr>
            <a:r>
              <a:rPr lang="ar-EG" sz="4000" dirty="0">
                <a:solidFill>
                  <a:schemeClr val="bg1"/>
                </a:solidFill>
              </a:rPr>
              <a:t>مفيش حاجة بتفوتنا</a:t>
            </a:r>
            <a:br>
              <a:rPr lang="en-GB" sz="4000" b="1" dirty="0">
                <a:solidFill>
                  <a:schemeClr val="bg1"/>
                </a:solidFill>
              </a:rPr>
            </a:br>
            <a:r>
              <a:rPr lang="en-GB" sz="4000" b="1" dirty="0">
                <a:solidFill>
                  <a:schemeClr val="bg1"/>
                </a:solidFill>
              </a:rPr>
              <a:t>We Miss Nothing</a:t>
            </a:r>
            <a:endParaRPr lang="en-GB" sz="4000" b="1" dirty="0">
              <a:solidFill>
                <a:schemeClr val="bg1"/>
              </a:solidFill>
              <a:latin typeface="+mn-lt"/>
              <a:ea typeface="+mn-ea"/>
              <a:cs typeface="+mn-cs"/>
            </a:endParaRPr>
          </a:p>
        </p:txBody>
      </p:sp>
      <p:sp>
        <p:nvSpPr>
          <p:cNvPr id="5" name="Content Placeholder 2"/>
          <p:cNvSpPr txBox="1">
            <a:spLocks/>
          </p:cNvSpPr>
          <p:nvPr/>
        </p:nvSpPr>
        <p:spPr>
          <a:xfrm>
            <a:off x="838199" y="3771850"/>
            <a:ext cx="10515599" cy="2505100"/>
          </a:xfrm>
          <a:prstGeom prst="rect">
            <a:avLst/>
          </a:prstGeom>
          <a:solidFill>
            <a:schemeClr val="accent1">
              <a:lumMod val="50000"/>
              <a:alpha val="74902"/>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None/>
            </a:pPr>
            <a:r>
              <a:rPr lang="ar-EG">
                <a:solidFill>
                  <a:schemeClr val="bg1"/>
                </a:solidFill>
              </a:rPr>
              <a:t>تقوا الرب يا قديسيه لانه ليس عوز لمتقيه. الاشبال احتاجت وجاعت واما طالبو الرب فلا يعوزهم شيء من الخير (مز 34: 9- 10)</a:t>
            </a:r>
          </a:p>
          <a:p>
            <a:pPr marL="0" indent="-2871788" algn="ctr">
              <a:buNone/>
            </a:pPr>
            <a:r>
              <a:rPr lang="en-GB">
                <a:solidFill>
                  <a:schemeClr val="bg1"/>
                </a:solidFill>
              </a:rPr>
              <a:t>Oh, fear the Lord, you His saints!</a:t>
            </a:r>
            <a:r>
              <a:rPr lang="ar-EG">
                <a:solidFill>
                  <a:schemeClr val="bg1"/>
                </a:solidFill>
              </a:rPr>
              <a:t> </a:t>
            </a:r>
            <a:r>
              <a:rPr lang="en-GB">
                <a:solidFill>
                  <a:schemeClr val="bg1"/>
                </a:solidFill>
              </a:rPr>
              <a:t>There is no want to those who fear</a:t>
            </a:r>
            <a:r>
              <a:rPr lang="ar-EG">
                <a:solidFill>
                  <a:schemeClr val="bg1"/>
                </a:solidFill>
              </a:rPr>
              <a:t> </a:t>
            </a:r>
            <a:r>
              <a:rPr lang="en-GB">
                <a:solidFill>
                  <a:schemeClr val="bg1"/>
                </a:solidFill>
              </a:rPr>
              <a:t>Him.</a:t>
            </a:r>
            <a:r>
              <a:rPr lang="ar-EG">
                <a:solidFill>
                  <a:schemeClr val="bg1"/>
                </a:solidFill>
              </a:rPr>
              <a:t> </a:t>
            </a:r>
            <a:r>
              <a:rPr lang="en-GB">
                <a:solidFill>
                  <a:schemeClr val="bg1"/>
                </a:solidFill>
              </a:rPr>
              <a:t>The young lions lack and suffer hunger;</a:t>
            </a:r>
            <a:r>
              <a:rPr lang="ar-EG">
                <a:solidFill>
                  <a:schemeClr val="bg1"/>
                </a:solidFill>
              </a:rPr>
              <a:t> </a:t>
            </a:r>
            <a:r>
              <a:rPr lang="en-GB">
                <a:solidFill>
                  <a:schemeClr val="bg1"/>
                </a:solidFill>
              </a:rPr>
              <a:t>But</a:t>
            </a:r>
            <a:r>
              <a:rPr lang="ar-EG">
                <a:solidFill>
                  <a:schemeClr val="bg1"/>
                </a:solidFill>
              </a:rPr>
              <a:t> </a:t>
            </a:r>
            <a:r>
              <a:rPr lang="en-GB">
                <a:solidFill>
                  <a:schemeClr val="bg1"/>
                </a:solidFill>
              </a:rPr>
              <a:t>those who seek the Lord shall not lack any good</a:t>
            </a:r>
            <a:r>
              <a:rPr lang="ar-EG">
                <a:solidFill>
                  <a:schemeClr val="bg1"/>
                </a:solidFill>
              </a:rPr>
              <a:t> </a:t>
            </a:r>
            <a:r>
              <a:rPr lang="en-GB">
                <a:solidFill>
                  <a:schemeClr val="bg1"/>
                </a:solidFill>
              </a:rPr>
              <a:t>thing.(Ps. 34:9-10)</a:t>
            </a:r>
            <a:endParaRPr lang="en-GB" dirty="0">
              <a:solidFill>
                <a:schemeClr val="bg1"/>
              </a:solidFill>
            </a:endParaRPr>
          </a:p>
        </p:txBody>
      </p:sp>
    </p:spTree>
    <p:extLst>
      <p:ext uri="{BB962C8B-B14F-4D97-AF65-F5344CB8AC3E}">
        <p14:creationId xmlns:p14="http://schemas.microsoft.com/office/powerpoint/2010/main" val="38854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randombar(horizontal)">
                                      <p:cBhvr>
                                        <p:cTn id="12" dur="500"/>
                                        <p:tgtEl>
                                          <p:spTgt spid="5">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Content Placeholder 2"/>
          <p:cNvSpPr txBox="1">
            <a:spLocks/>
          </p:cNvSpPr>
          <p:nvPr/>
        </p:nvSpPr>
        <p:spPr>
          <a:xfrm>
            <a:off x="770334" y="1884363"/>
            <a:ext cx="10515600" cy="1309696"/>
          </a:xfrm>
          <a:prstGeom prst="rect">
            <a:avLst/>
          </a:prstGeom>
          <a:solidFill>
            <a:srgbClr val="C00000">
              <a:alpha val="74902"/>
            </a:srgbClr>
          </a:solidFill>
        </p:spPr>
        <p:txBody>
          <a:bodyPr vert="horz" lIns="91440" tIns="45720" rIns="91440" bIns="45720" rtlCol="0" anchor="ctr">
            <a:normAutofit lnSpcReduction="10000"/>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b="0" dirty="0"/>
              <a:t>لا تضطرب قلوبكم. انتم تؤمنون بالله فامنوا بي. (يو 1: 14)</a:t>
            </a:r>
            <a:endParaRPr lang="en-GB" b="0" dirty="0"/>
          </a:p>
          <a:p>
            <a:pPr marL="0"/>
            <a:r>
              <a:rPr lang="en-GB" b="0" dirty="0"/>
              <a:t>“Let not your heart be troubled; you believe in God, believe also in Me.( John 14: 1) </a:t>
            </a:r>
            <a:endParaRPr lang="en-GB" dirty="0"/>
          </a:p>
        </p:txBody>
      </p:sp>
      <p:sp>
        <p:nvSpPr>
          <p:cNvPr id="11" name="Title 1"/>
          <p:cNvSpPr>
            <a:spLocks noGrp="1"/>
          </p:cNvSpPr>
          <p:nvPr>
            <p:ph type="title"/>
          </p:nvPr>
        </p:nvSpPr>
        <p:spPr>
          <a:xfrm>
            <a:off x="2628900" y="279400"/>
            <a:ext cx="6798468" cy="1325563"/>
          </a:xfrm>
          <a:solidFill>
            <a:srgbClr val="7030A0">
              <a:alpha val="74902"/>
            </a:srgbClr>
          </a:solidFill>
        </p:spPr>
        <p:txBody>
          <a:bodyPr vert="horz" lIns="91440" tIns="45720" rIns="91440" bIns="45720" rtlCol="0" anchor="ctr">
            <a:normAutofit/>
          </a:bodyPr>
          <a:lstStyle/>
          <a:p>
            <a:pPr indent="-2871788" algn="ctr">
              <a:spcBef>
                <a:spcPts val="1000"/>
              </a:spcBef>
              <a:buFont typeface="Arial" panose="020B0604020202020204" pitchFamily="34" charset="0"/>
            </a:pPr>
            <a:r>
              <a:rPr lang="ar-EG" sz="4000" dirty="0">
                <a:solidFill>
                  <a:schemeClr val="bg1"/>
                </a:solidFill>
              </a:rPr>
              <a:t>مفيش حاجة بتفوتنا</a:t>
            </a:r>
            <a:br>
              <a:rPr lang="en-GB" sz="4000" b="1" dirty="0">
                <a:solidFill>
                  <a:schemeClr val="bg1"/>
                </a:solidFill>
              </a:rPr>
            </a:br>
            <a:r>
              <a:rPr lang="en-GB" sz="4000" b="1" dirty="0">
                <a:solidFill>
                  <a:schemeClr val="bg1"/>
                </a:solidFill>
              </a:rPr>
              <a:t>We Miss Nothing</a:t>
            </a:r>
            <a:endParaRPr lang="en-GB" sz="4000" b="1" dirty="0">
              <a:solidFill>
                <a:schemeClr val="bg1"/>
              </a:solidFill>
              <a:latin typeface="+mn-lt"/>
              <a:ea typeface="+mn-ea"/>
              <a:cs typeface="+mn-cs"/>
            </a:endParaRPr>
          </a:p>
        </p:txBody>
      </p:sp>
      <p:sp>
        <p:nvSpPr>
          <p:cNvPr id="8" name="Content Placeholder 2"/>
          <p:cNvSpPr txBox="1">
            <a:spLocks/>
          </p:cNvSpPr>
          <p:nvPr/>
        </p:nvSpPr>
        <p:spPr>
          <a:xfrm>
            <a:off x="838199" y="3489326"/>
            <a:ext cx="10515600" cy="3275942"/>
          </a:xfrm>
          <a:prstGeom prst="rect">
            <a:avLst/>
          </a:prstGeom>
          <a:solidFill>
            <a:srgbClr val="7030A0">
              <a:alpha val="74902"/>
            </a:srgb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en-GB" dirty="0"/>
              <a:t> </a:t>
            </a:r>
            <a:r>
              <a:rPr lang="ar-EG" dirty="0"/>
              <a:t>لتكن سيرتكم خالية من محبة المال. كونوا مكتفين بما عندكم، لانه قال:«لا اهملك ولا اتركك» 6 حتى اننا نقول واثقين:«الرب معين لي فلا اخاف. ماذا يصنع بي انسان؟» (عب 13: 5- 6)</a:t>
            </a:r>
            <a:endParaRPr lang="en-GB" dirty="0"/>
          </a:p>
          <a:p>
            <a:pPr marL="0"/>
            <a:r>
              <a:rPr lang="en-GB" dirty="0"/>
              <a:t>Let your conduct be without covetousness; be content with such things as you have. For He Himself has said, “I will never  leave you nor forsake you.” 6 So we may boldly say: “The Lord is my helper; I will not fear. What can man do to me?” (</a:t>
            </a:r>
            <a:r>
              <a:rPr lang="en-GB" dirty="0" err="1"/>
              <a:t>Heb</a:t>
            </a:r>
            <a:r>
              <a:rPr lang="en-GB" dirty="0"/>
              <a:t> 13: 5- 6)</a:t>
            </a:r>
          </a:p>
        </p:txBody>
      </p:sp>
    </p:spTree>
    <p:extLst>
      <p:ext uri="{BB962C8B-B14F-4D97-AF65-F5344CB8AC3E}">
        <p14:creationId xmlns:p14="http://schemas.microsoft.com/office/powerpoint/2010/main" val="24334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25835" cy="6858000"/>
          </a:xfrm>
          <a:prstGeom prst="rect">
            <a:avLst/>
          </a:prstGeom>
        </p:spPr>
      </p:pic>
      <p:sp>
        <p:nvSpPr>
          <p:cNvPr id="2" name="Title 1"/>
          <p:cNvSpPr>
            <a:spLocks noGrp="1"/>
          </p:cNvSpPr>
          <p:nvPr>
            <p:ph type="title"/>
          </p:nvPr>
        </p:nvSpPr>
        <p:spPr>
          <a:xfrm>
            <a:off x="1960018" y="224035"/>
            <a:ext cx="8305796" cy="1325563"/>
          </a:xfrm>
          <a:solidFill>
            <a:srgbClr val="002060">
              <a:alpha val="74902"/>
            </a:srgbClr>
          </a:solidFill>
        </p:spPr>
        <p:txBody>
          <a:bodyPr vert="horz" lIns="91440" tIns="45720" rIns="91440" bIns="45720" rtlCol="0" anchor="ctr">
            <a:normAutofit/>
          </a:bodyPr>
          <a:lstStyle/>
          <a:p>
            <a:pPr marL="2871788" indent="-2871788" algn="ctr" rtl="1">
              <a:spcBef>
                <a:spcPts val="1000"/>
              </a:spcBef>
              <a:buFont typeface="Arial" panose="020B0604020202020204" pitchFamily="34" charset="0"/>
            </a:pPr>
            <a:r>
              <a:rPr lang="ar-EG" sz="4000" b="1" dirty="0">
                <a:solidFill>
                  <a:schemeClr val="bg1"/>
                </a:solidFill>
                <a:latin typeface="+mn-lt"/>
                <a:ea typeface="+mn-ea"/>
                <a:cs typeface="+mn-cs"/>
              </a:rPr>
              <a:t>معنى جديد للـ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New Meaning of FOMO</a:t>
            </a:r>
          </a:p>
        </p:txBody>
      </p:sp>
      <p:sp>
        <p:nvSpPr>
          <p:cNvPr id="5" name="Content Placeholder 2"/>
          <p:cNvSpPr txBox="1">
            <a:spLocks/>
          </p:cNvSpPr>
          <p:nvPr/>
        </p:nvSpPr>
        <p:spPr>
          <a:xfrm>
            <a:off x="2052652" y="1825424"/>
            <a:ext cx="3762375" cy="837407"/>
          </a:xfrm>
          <a:prstGeom prst="rect">
            <a:avLst/>
          </a:prstGeom>
          <a:solidFill>
            <a:srgbClr val="002060">
              <a:alpha val="74902"/>
            </a:srgbClr>
          </a:solidFill>
        </p:spPr>
        <p:txBody>
          <a:bodyPr vert="horz" lIns="91440" tIns="45720" rIns="91440" bIns="45720" rtlCol="0" anchor="ctr">
            <a:norm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GB" dirty="0"/>
              <a:t>F – Faith</a:t>
            </a:r>
            <a:r>
              <a:rPr lang="ar-EG" dirty="0"/>
              <a:t> </a:t>
            </a:r>
            <a:endParaRPr lang="en-GB" dirty="0"/>
          </a:p>
        </p:txBody>
      </p:sp>
      <p:sp>
        <p:nvSpPr>
          <p:cNvPr id="7" name="Content Placeholder 2"/>
          <p:cNvSpPr txBox="1">
            <a:spLocks/>
          </p:cNvSpPr>
          <p:nvPr/>
        </p:nvSpPr>
        <p:spPr>
          <a:xfrm>
            <a:off x="2052653" y="2757487"/>
            <a:ext cx="3762374" cy="799901"/>
          </a:xfrm>
          <a:prstGeom prst="rect">
            <a:avLst/>
          </a:prstGeom>
          <a:solidFill>
            <a:schemeClr val="accent1">
              <a:lumMod val="75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GB" dirty="0"/>
              <a:t>O – Overcomes</a:t>
            </a:r>
          </a:p>
        </p:txBody>
      </p:sp>
      <p:sp>
        <p:nvSpPr>
          <p:cNvPr id="8" name="Content Placeholder 2"/>
          <p:cNvSpPr txBox="1">
            <a:spLocks/>
          </p:cNvSpPr>
          <p:nvPr/>
        </p:nvSpPr>
        <p:spPr>
          <a:xfrm>
            <a:off x="2052652" y="3633290"/>
            <a:ext cx="3762375" cy="951706"/>
          </a:xfrm>
          <a:prstGeom prst="rect">
            <a:avLst/>
          </a:prstGeom>
          <a:solidFill>
            <a:srgbClr val="002060">
              <a:alpha val="74902"/>
            </a:srgbClr>
          </a:solidFill>
        </p:spPr>
        <p:txBody>
          <a:bodyPr vert="horz" lIns="91440" tIns="45720" rIns="91440" bIns="45720" rtlCol="0" anchor="ctr">
            <a:normAutofit/>
          </a:bodyPr>
          <a:lstStyle>
            <a:defPPr>
              <a:defRPr lang="en-US"/>
            </a:defPPr>
            <a:lvl1pPr marL="2871788" indent="-2871788"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M – Multiple</a:t>
            </a:r>
          </a:p>
        </p:txBody>
      </p:sp>
      <p:sp>
        <p:nvSpPr>
          <p:cNvPr id="9" name="Content Placeholder 2"/>
          <p:cNvSpPr txBox="1">
            <a:spLocks/>
          </p:cNvSpPr>
          <p:nvPr/>
        </p:nvSpPr>
        <p:spPr>
          <a:xfrm>
            <a:off x="2052653" y="4660899"/>
            <a:ext cx="3762375" cy="951706"/>
          </a:xfrm>
          <a:prstGeom prst="rect">
            <a:avLst/>
          </a:prstGeom>
          <a:solidFill>
            <a:schemeClr val="accent1">
              <a:lumMod val="75000"/>
              <a:alpha val="74902"/>
            </a:schemeClr>
          </a:solidFill>
        </p:spPr>
        <p:txBody>
          <a:bodyPr vert="horz" lIns="91440" tIns="45720" rIns="91440" bIns="45720" rtlCol="0" anchor="ctr">
            <a:normAutofit/>
          </a:bodyPr>
          <a:lstStyle>
            <a:defPPr>
              <a:defRPr lang="en-US"/>
            </a:defPPr>
            <a:lvl1pPr marL="2871788" indent="-2871788"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O – Obstacles, like fear</a:t>
            </a:r>
          </a:p>
        </p:txBody>
      </p:sp>
      <p:sp>
        <p:nvSpPr>
          <p:cNvPr id="11" name="Content Placeholder 2"/>
          <p:cNvSpPr txBox="1">
            <a:spLocks/>
          </p:cNvSpPr>
          <p:nvPr/>
        </p:nvSpPr>
        <p:spPr>
          <a:xfrm>
            <a:off x="6453197" y="1805781"/>
            <a:ext cx="3733801" cy="837407"/>
          </a:xfrm>
          <a:prstGeom prst="rect">
            <a:avLst/>
          </a:prstGeom>
          <a:solidFill>
            <a:srgbClr val="002060">
              <a:alpha val="74902"/>
            </a:srgbClr>
          </a:solidFill>
        </p:spPr>
        <p:txBody>
          <a:bodyPr vert="horz" lIns="91440" tIns="45720" rIns="91440" bIns="45720" rtlCol="0" anchor="ctr">
            <a:norm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ar-EG" dirty="0"/>
              <a:t>الإيمان </a:t>
            </a:r>
            <a:endParaRPr lang="en-GB" dirty="0"/>
          </a:p>
        </p:txBody>
      </p:sp>
      <p:sp>
        <p:nvSpPr>
          <p:cNvPr id="12" name="Content Placeholder 2"/>
          <p:cNvSpPr txBox="1">
            <a:spLocks/>
          </p:cNvSpPr>
          <p:nvPr/>
        </p:nvSpPr>
        <p:spPr>
          <a:xfrm>
            <a:off x="6453197" y="2794993"/>
            <a:ext cx="3733801" cy="762395"/>
          </a:xfrm>
          <a:prstGeom prst="rect">
            <a:avLst/>
          </a:prstGeom>
          <a:solidFill>
            <a:schemeClr val="accent1">
              <a:lumMod val="75000"/>
              <a:alpha val="74902"/>
            </a:schemeClr>
          </a:solidFill>
        </p:spPr>
        <p:txBody>
          <a:bodyPr vert="horz" lIns="91440" tIns="45720" rIns="91440" bIns="45720" rtlCol="0" anchor="ctr">
            <a:norm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ar-EG" dirty="0"/>
              <a:t>يغلب</a:t>
            </a:r>
            <a:endParaRPr lang="en-GB" dirty="0"/>
          </a:p>
        </p:txBody>
      </p:sp>
      <p:sp>
        <p:nvSpPr>
          <p:cNvPr id="13" name="Content Placeholder 2"/>
          <p:cNvSpPr txBox="1">
            <a:spLocks/>
          </p:cNvSpPr>
          <p:nvPr/>
        </p:nvSpPr>
        <p:spPr>
          <a:xfrm>
            <a:off x="6453197" y="3633290"/>
            <a:ext cx="3733802" cy="951706"/>
          </a:xfrm>
          <a:prstGeom prst="rect">
            <a:avLst/>
          </a:prstGeom>
          <a:solidFill>
            <a:srgbClr val="002060">
              <a:alpha val="74902"/>
            </a:srgbClr>
          </a:solidFill>
        </p:spPr>
        <p:txBody>
          <a:bodyPr vert="horz" lIns="91440" tIns="45720" rIns="91440" bIns="45720" rtlCol="0" anchor="ctr">
            <a:normAutofit/>
          </a:bodyPr>
          <a:lstStyle>
            <a:defPPr>
              <a:defRPr lang="en-US"/>
            </a:defPPr>
            <a:lvl1pPr marL="2871788" indent="-2871788"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ar-EG" dirty="0"/>
              <a:t>العديد من</a:t>
            </a:r>
            <a:endParaRPr lang="en-GB" dirty="0"/>
          </a:p>
        </p:txBody>
      </p:sp>
      <p:sp>
        <p:nvSpPr>
          <p:cNvPr id="14" name="Content Placeholder 2"/>
          <p:cNvSpPr txBox="1">
            <a:spLocks/>
          </p:cNvSpPr>
          <p:nvPr/>
        </p:nvSpPr>
        <p:spPr>
          <a:xfrm>
            <a:off x="6453197" y="4660899"/>
            <a:ext cx="3762375" cy="951706"/>
          </a:xfrm>
          <a:prstGeom prst="rect">
            <a:avLst/>
          </a:prstGeom>
          <a:solidFill>
            <a:schemeClr val="accent1">
              <a:lumMod val="75000"/>
              <a:alpha val="74902"/>
            </a:schemeClr>
          </a:solidFill>
        </p:spPr>
        <p:txBody>
          <a:bodyPr vert="horz" lIns="91440" tIns="45720" rIns="91440" bIns="45720" rtlCol="0" anchor="ctr">
            <a:normAutofit/>
          </a:bodyPr>
          <a:lstStyle>
            <a:defPPr>
              <a:defRPr lang="en-US"/>
            </a:defPPr>
            <a:lvl1pPr marL="2871788" indent="-2871788"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ar-EG" dirty="0"/>
              <a:t>العوائق... مثل الخوف</a:t>
            </a:r>
            <a:endParaRPr lang="en-GB" dirty="0"/>
          </a:p>
        </p:txBody>
      </p:sp>
    </p:spTree>
    <p:extLst>
      <p:ext uri="{BB962C8B-B14F-4D97-AF65-F5344CB8AC3E}">
        <p14:creationId xmlns:p14="http://schemas.microsoft.com/office/powerpoint/2010/main" val="25534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
        <p:nvSpPr>
          <p:cNvPr id="3" name="Content Placeholder 2"/>
          <p:cNvSpPr>
            <a:spLocks noGrp="1"/>
          </p:cNvSpPr>
          <p:nvPr>
            <p:ph idx="1"/>
          </p:nvPr>
        </p:nvSpPr>
        <p:spPr>
          <a:xfrm>
            <a:off x="2362199" y="4973782"/>
            <a:ext cx="7467600" cy="1573157"/>
          </a:xfrm>
          <a:solidFill>
            <a:srgbClr val="C00000">
              <a:alpha val="80000"/>
            </a:srgbClr>
          </a:solidFill>
          <a:ln w="38100">
            <a:solidFill>
              <a:schemeClr val="bg1"/>
            </a:solidFill>
          </a:ln>
        </p:spPr>
        <p:txBody>
          <a:bodyPr vert="horz" lIns="91440" tIns="45720" rIns="91440" bIns="45720" rtlCol="0" anchor="ctr">
            <a:noAutofit/>
          </a:bodyPr>
          <a:lstStyle/>
          <a:p>
            <a:pPr marL="2871788" indent="-2871788" algn="ctr" rtl="1">
              <a:buNone/>
            </a:pPr>
            <a:r>
              <a:rPr lang="en-GB" b="1" dirty="0">
                <a:solidFill>
                  <a:schemeClr val="bg1"/>
                </a:solidFill>
              </a:rPr>
              <a:t> </a:t>
            </a:r>
            <a:r>
              <a:rPr lang="ar-EG" b="1" dirty="0">
                <a:solidFill>
                  <a:schemeClr val="bg1"/>
                </a:solidFill>
              </a:rPr>
              <a:t>تصورنا للسعادة الدائمة</a:t>
            </a:r>
          </a:p>
          <a:p>
            <a:pPr marL="2871788" indent="-2871788" algn="ctr" rtl="1">
              <a:buNone/>
            </a:pPr>
            <a:r>
              <a:rPr lang="en-GB" b="1" dirty="0">
                <a:solidFill>
                  <a:schemeClr val="bg1"/>
                </a:solidFill>
              </a:rPr>
              <a:t>Our perception of everlasting happiness</a:t>
            </a:r>
          </a:p>
        </p:txBody>
      </p:sp>
    </p:spTree>
    <p:extLst>
      <p:ext uri="{BB962C8B-B14F-4D97-AF65-F5344CB8AC3E}">
        <p14:creationId xmlns:p14="http://schemas.microsoft.com/office/powerpoint/2010/main" val="347797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Content Placeholder 2"/>
          <p:cNvSpPr txBox="1">
            <a:spLocks/>
          </p:cNvSpPr>
          <p:nvPr/>
        </p:nvSpPr>
        <p:spPr>
          <a:xfrm>
            <a:off x="28576" y="5283189"/>
            <a:ext cx="12087225" cy="1428749"/>
          </a:xfrm>
          <a:prstGeom prst="rect">
            <a:avLst/>
          </a:prstGeom>
          <a:solidFill>
            <a:srgbClr val="C00000">
              <a:alpha val="80000"/>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الحصول على كل هذا بدون بذل المجهود الحقيقي اللازم</a:t>
            </a:r>
          </a:p>
          <a:p>
            <a:r>
              <a:rPr lang="en-GB" dirty="0"/>
              <a:t>Getting all these without putting the real efforts those which are mandatorily basic for the desired outcomes</a:t>
            </a:r>
          </a:p>
        </p:txBody>
      </p:sp>
      <p:sp>
        <p:nvSpPr>
          <p:cNvPr id="5" name="Content Placeholder 2"/>
          <p:cNvSpPr txBox="1">
            <a:spLocks/>
          </p:cNvSpPr>
          <p:nvPr/>
        </p:nvSpPr>
        <p:spPr>
          <a:xfrm>
            <a:off x="785812" y="3993344"/>
            <a:ext cx="10515600" cy="1214439"/>
          </a:xfrm>
          <a:prstGeom prst="rect">
            <a:avLst/>
          </a:prstGeom>
          <a:solidFill>
            <a:srgbClr val="002060">
              <a:alpha val="80000"/>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التفكير بالتمني لتحقيق كل ما نريده ونرغبه</a:t>
            </a:r>
          </a:p>
          <a:p>
            <a:r>
              <a:rPr lang="en-GB" dirty="0"/>
              <a:t>Wishful thinking about fulfilment of all that we desire &amp; want</a:t>
            </a:r>
          </a:p>
        </p:txBody>
      </p:sp>
      <p:sp>
        <p:nvSpPr>
          <p:cNvPr id="9"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Tree>
    <p:extLst>
      <p:ext uri="{BB962C8B-B14F-4D97-AF65-F5344CB8AC3E}">
        <p14:creationId xmlns:p14="http://schemas.microsoft.com/office/powerpoint/2010/main" val="11554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Content Placeholder 2"/>
          <p:cNvSpPr>
            <a:spLocks noGrp="1"/>
          </p:cNvSpPr>
          <p:nvPr>
            <p:ph idx="1"/>
          </p:nvPr>
        </p:nvSpPr>
        <p:spPr>
          <a:xfrm>
            <a:off x="166687" y="3731758"/>
            <a:ext cx="11572875" cy="1438049"/>
          </a:xfrm>
          <a:solidFill>
            <a:srgbClr val="C00000">
              <a:alpha val="80000"/>
            </a:srgbClr>
          </a:solidFill>
        </p:spPr>
        <p:txBody>
          <a:bodyPr vert="horz" lIns="91440" tIns="45720" rIns="91440" bIns="45720" rtlCol="0" anchor="ctr">
            <a:noAutofit/>
          </a:bodyPr>
          <a:lstStyle/>
          <a:p>
            <a:pPr marL="0" indent="-2871788" algn="ctr" rtl="1">
              <a:buNone/>
            </a:pPr>
            <a:r>
              <a:rPr lang="ar-EG" b="1" dirty="0">
                <a:solidFill>
                  <a:schemeClr val="bg1"/>
                </a:solidFill>
              </a:rPr>
              <a:t>وقتنا المنقضي على القنوات الاجتماعية ، حيث الذين يدعون السعادة والنجاح.</a:t>
            </a:r>
          </a:p>
          <a:p>
            <a:pPr marL="0" indent="-2871788" algn="ctr" rtl="1">
              <a:buNone/>
            </a:pPr>
            <a:r>
              <a:rPr lang="en-GB" b="1" dirty="0">
                <a:solidFill>
                  <a:schemeClr val="bg1"/>
                </a:solidFill>
              </a:rPr>
              <a:t>Our time spent on social channels, where many people put a disguise of being happy &amp; successful.</a:t>
            </a:r>
          </a:p>
        </p:txBody>
      </p:sp>
      <p:sp>
        <p:nvSpPr>
          <p:cNvPr id="5" name="Content Placeholder 2"/>
          <p:cNvSpPr txBox="1">
            <a:spLocks/>
          </p:cNvSpPr>
          <p:nvPr/>
        </p:nvSpPr>
        <p:spPr>
          <a:xfrm>
            <a:off x="166688" y="5341257"/>
            <a:ext cx="11572874" cy="1345293"/>
          </a:xfrm>
          <a:prstGeom prst="rect">
            <a:avLst/>
          </a:prstGeom>
          <a:solidFill>
            <a:srgbClr val="002060">
              <a:alpha val="80000"/>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ثم نبدأ في تصديق ومقارنة حياتنا مع هؤلاء الذين يفترض أنهم سعداء وبلا مشاكل </a:t>
            </a:r>
          </a:p>
          <a:p>
            <a:pPr marL="0"/>
            <a:r>
              <a:rPr lang="en-GB" dirty="0"/>
              <a:t>Then we start believing &amp; comparing our lives with these assumed happy</a:t>
            </a:r>
          </a:p>
        </p:txBody>
      </p:sp>
      <p:sp>
        <p:nvSpPr>
          <p:cNvPr id="7"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Tree>
    <p:extLst>
      <p:ext uri="{BB962C8B-B14F-4D97-AF65-F5344CB8AC3E}">
        <p14:creationId xmlns:p14="http://schemas.microsoft.com/office/powerpoint/2010/main" val="5852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Content Placeholder 2"/>
          <p:cNvSpPr txBox="1">
            <a:spLocks/>
          </p:cNvSpPr>
          <p:nvPr/>
        </p:nvSpPr>
        <p:spPr>
          <a:xfrm>
            <a:off x="157163" y="4484914"/>
            <a:ext cx="12034837" cy="2195828"/>
          </a:xfrm>
          <a:prstGeom prst="rect">
            <a:avLst/>
          </a:prstGeom>
          <a:solidFill>
            <a:srgbClr val="C00000">
              <a:alpha val="80000"/>
            </a:srgbClr>
          </a:solidFill>
        </p:spPr>
        <p:txBody>
          <a:bodyPr vert="horz" lIns="91440" tIns="45720" rIns="91440" bIns="45720" rtlCol="0" anchor="ctr">
            <a:noAutofit/>
          </a:bodyPr>
          <a:lstStyle>
            <a:defPPr>
              <a:defRPr lang="en-US"/>
            </a:defPPr>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نظرًا لأننا نقارن دائما بأوهام، فنحن نصارع باستمرار مع الضغوط التي لا مبرر لها من قبل </a:t>
            </a:r>
            <a:r>
              <a:rPr lang="en-GB" dirty="0"/>
              <a:t>FOMO ، </a:t>
            </a:r>
            <a:r>
              <a:rPr lang="ar-EG" dirty="0"/>
              <a:t>لأننا نشعر بأننا وحدنا الغير محظوظين </a:t>
            </a:r>
          </a:p>
          <a:p>
            <a:pPr marL="0"/>
            <a:r>
              <a:rPr lang="en-GB" dirty="0"/>
              <a:t>Because we constantly compare with illusions, we constantly struggle with the uncalled for pressure of FOMO, as we feel we are the only unlucky people </a:t>
            </a:r>
          </a:p>
        </p:txBody>
      </p:sp>
      <p:sp>
        <p:nvSpPr>
          <p:cNvPr id="6"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Tree>
    <p:extLst>
      <p:ext uri="{BB962C8B-B14F-4D97-AF65-F5344CB8AC3E}">
        <p14:creationId xmlns:p14="http://schemas.microsoft.com/office/powerpoint/2010/main" val="38631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80000"/>
            </a:srgbClr>
          </a:solidFill>
        </p:spPr>
      </p:pic>
      <p:sp>
        <p:nvSpPr>
          <p:cNvPr id="3" name="Content Placeholder 2"/>
          <p:cNvSpPr>
            <a:spLocks noGrp="1"/>
          </p:cNvSpPr>
          <p:nvPr>
            <p:ph idx="1"/>
          </p:nvPr>
        </p:nvSpPr>
        <p:spPr>
          <a:xfrm>
            <a:off x="109536" y="4991216"/>
            <a:ext cx="11972924" cy="1721226"/>
          </a:xfrm>
          <a:solidFill>
            <a:srgbClr val="C00000">
              <a:alpha val="80000"/>
            </a:srgbClr>
          </a:solidFill>
        </p:spPr>
        <p:txBody>
          <a:bodyPr vert="horz" lIns="91440" tIns="45720" rIns="91440" bIns="45720" rtlCol="0" anchor="ctr">
            <a:noAutofit/>
          </a:bodyPr>
          <a:lstStyle/>
          <a:p>
            <a:pPr marL="0" indent="-2871788" algn="ctr" rtl="1">
              <a:buNone/>
            </a:pPr>
            <a:r>
              <a:rPr lang="ar-EG" b="1" dirty="0">
                <a:solidFill>
                  <a:schemeClr val="bg1"/>
                </a:solidFill>
              </a:rPr>
              <a:t>ثم ينموهذا الـ </a:t>
            </a:r>
            <a:r>
              <a:rPr lang="en-GB" b="1" dirty="0">
                <a:solidFill>
                  <a:schemeClr val="bg1"/>
                </a:solidFill>
              </a:rPr>
              <a:t>FOMO </a:t>
            </a:r>
            <a:r>
              <a:rPr lang="ar-EG" b="1" dirty="0">
                <a:solidFill>
                  <a:schemeClr val="bg1"/>
                </a:solidFill>
              </a:rPr>
              <a:t>ويغذي دائرة مستمرة من العزلة واليأس وعدم الأمان</a:t>
            </a:r>
          </a:p>
          <a:p>
            <a:pPr marL="0" indent="-2871788" algn="ctr" rtl="1">
              <a:buNone/>
            </a:pPr>
            <a:r>
              <a:rPr lang="en-GB" b="1" dirty="0">
                <a:solidFill>
                  <a:schemeClr val="bg1"/>
                </a:solidFill>
              </a:rPr>
              <a:t>Then this FOMO nurtures &amp; feeds an ongoing cycle of isolation, hopelessness &amp; insecurities. </a:t>
            </a:r>
          </a:p>
        </p:txBody>
      </p:sp>
      <p:sp>
        <p:nvSpPr>
          <p:cNvPr id="7"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Tree>
    <p:extLst>
      <p:ext uri="{BB962C8B-B14F-4D97-AF65-F5344CB8AC3E}">
        <p14:creationId xmlns:p14="http://schemas.microsoft.com/office/powerpoint/2010/main" val="19752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alpha val="80000"/>
            </a:srgbClr>
          </a:solidFill>
        </p:spPr>
      </p:pic>
      <p:sp>
        <p:nvSpPr>
          <p:cNvPr id="5" name="Content Placeholder 2"/>
          <p:cNvSpPr txBox="1">
            <a:spLocks/>
          </p:cNvSpPr>
          <p:nvPr/>
        </p:nvSpPr>
        <p:spPr>
          <a:xfrm>
            <a:off x="59529" y="3429000"/>
            <a:ext cx="12072938" cy="1772276"/>
          </a:xfrm>
          <a:prstGeom prst="rect">
            <a:avLst/>
          </a:prstGeom>
          <a:solidFill>
            <a:srgbClr val="002060">
              <a:alpha val="80000"/>
            </a:srgbClr>
          </a:solidFill>
        </p:spPr>
        <p:txBody>
          <a:bodyPr vert="horz" lIns="91440" tIns="45720" rIns="91440" bIns="45720" rtlCol="0" anchor="ctr">
            <a:noAutofit/>
          </a:bodyPr>
          <a:lstStyle>
            <a:lvl1pPr marL="2871788"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r>
              <a:rPr lang="ar-EG" dirty="0"/>
              <a:t>ولأن كل الرغبات مبنية على أن نكون شخصًا آخر ،هذا الشخص الذي نقارن به أنفسنا </a:t>
            </a:r>
            <a:endParaRPr lang="en-GB" dirty="0"/>
          </a:p>
          <a:p>
            <a:pPr marL="0"/>
            <a:r>
              <a:rPr lang="en-GB" dirty="0"/>
              <a:t>Because all of desires are based on being someone else, with whom we compare ourselves</a:t>
            </a:r>
          </a:p>
        </p:txBody>
      </p:sp>
      <p:sp>
        <p:nvSpPr>
          <p:cNvPr id="7" name="Title 1"/>
          <p:cNvSpPr>
            <a:spLocks noGrp="1"/>
          </p:cNvSpPr>
          <p:nvPr>
            <p:ph type="title"/>
          </p:nvPr>
        </p:nvSpPr>
        <p:spPr>
          <a:xfrm>
            <a:off x="3553051" y="256041"/>
            <a:ext cx="5085895" cy="1325563"/>
          </a:xfrm>
          <a:solidFill>
            <a:srgbClr val="002060">
              <a:alpha val="74902"/>
            </a:srgbClr>
          </a:solidFill>
        </p:spPr>
        <p:txBody>
          <a:bodyPr vert="horz" lIns="91440" tIns="45720" rIns="91440" bIns="45720" rtlCol="0" anchor="ctr">
            <a:normAutofit/>
          </a:bodyPr>
          <a:lstStyle/>
          <a:p>
            <a:pPr indent="-2871788" algn="ctr" rtl="1">
              <a:spcBef>
                <a:spcPts val="1000"/>
              </a:spcBef>
              <a:buFont typeface="Arial" panose="020B0604020202020204" pitchFamily="34" charset="0"/>
            </a:pPr>
            <a:r>
              <a:rPr lang="ar-EG" sz="4000" b="1" dirty="0">
                <a:solidFill>
                  <a:schemeClr val="bg1"/>
                </a:solidFill>
                <a:latin typeface="+mn-lt"/>
                <a:ea typeface="+mn-ea"/>
                <a:cs typeface="+mn-cs"/>
              </a:rPr>
              <a:t>أسباب الـ </a:t>
            </a:r>
            <a:r>
              <a:rPr lang="en-GB" sz="4000" b="1" dirty="0">
                <a:solidFill>
                  <a:schemeClr val="bg1"/>
                </a:solidFill>
              </a:rPr>
              <a:t>FOMO</a:t>
            </a:r>
            <a:br>
              <a:rPr lang="ar-EG" sz="4000" b="1" dirty="0">
                <a:solidFill>
                  <a:schemeClr val="bg1"/>
                </a:solidFill>
                <a:latin typeface="+mn-lt"/>
                <a:ea typeface="+mn-ea"/>
                <a:cs typeface="+mn-cs"/>
              </a:rPr>
            </a:br>
            <a:r>
              <a:rPr lang="en-GB" sz="4000" b="1" dirty="0">
                <a:solidFill>
                  <a:schemeClr val="bg1"/>
                </a:solidFill>
                <a:latin typeface="+mn-lt"/>
                <a:ea typeface="+mn-ea"/>
                <a:cs typeface="+mn-cs"/>
              </a:rPr>
              <a:t>Causes of FOMO</a:t>
            </a:r>
          </a:p>
        </p:txBody>
      </p:sp>
      <p:sp>
        <p:nvSpPr>
          <p:cNvPr id="8" name="Content Placeholder 2"/>
          <p:cNvSpPr txBox="1">
            <a:spLocks/>
          </p:cNvSpPr>
          <p:nvPr/>
        </p:nvSpPr>
        <p:spPr>
          <a:xfrm>
            <a:off x="922336" y="2042721"/>
            <a:ext cx="10347324" cy="1247813"/>
          </a:xfrm>
          <a:prstGeom prst="rect">
            <a:avLst/>
          </a:prstGeom>
          <a:solidFill>
            <a:srgbClr val="C00000">
              <a:alpha val="80000"/>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871788" algn="ctr" rtl="1">
              <a:buFont typeface="Arial" panose="020B0604020202020204" pitchFamily="34" charset="0"/>
              <a:buNone/>
            </a:pPr>
            <a:r>
              <a:rPr lang="ar-EG" b="1" dirty="0">
                <a:solidFill>
                  <a:schemeClr val="bg1"/>
                </a:solidFill>
              </a:rPr>
              <a:t>وفي كثير من الاحيان يصبح دوامة لا يمكننا الخروج منها</a:t>
            </a:r>
          </a:p>
          <a:p>
            <a:pPr marL="0" indent="-2871788" algn="ctr" rtl="1">
              <a:buFont typeface="Arial" panose="020B0604020202020204" pitchFamily="34" charset="0"/>
              <a:buNone/>
            </a:pPr>
            <a:r>
              <a:rPr lang="en-GB" b="1" dirty="0">
                <a:solidFill>
                  <a:schemeClr val="bg1"/>
                </a:solidFill>
              </a:rPr>
              <a:t>And in many cases it becomes the whirlpool we cannot come out</a:t>
            </a:r>
          </a:p>
        </p:txBody>
      </p:sp>
      <p:sp>
        <p:nvSpPr>
          <p:cNvPr id="9" name="Content Placeholder 2"/>
          <p:cNvSpPr txBox="1">
            <a:spLocks/>
          </p:cNvSpPr>
          <p:nvPr/>
        </p:nvSpPr>
        <p:spPr>
          <a:xfrm>
            <a:off x="59529" y="5297713"/>
            <a:ext cx="12072938" cy="1421821"/>
          </a:xfrm>
          <a:prstGeom prst="rect">
            <a:avLst/>
          </a:prstGeom>
          <a:solidFill>
            <a:srgbClr val="C00000">
              <a:alpha val="80000"/>
            </a:srgbClr>
          </a:solidFill>
        </p:spPr>
        <p:txBody>
          <a:bodyPr vert="horz" lIns="91440" tIns="45720" rIns="91440" bIns="45720" rtlCol="0" anchor="ctr">
            <a:noAutofit/>
          </a:bodyPr>
          <a:lstStyle>
            <a:defPPr>
              <a:defRPr lang="en-US"/>
            </a:defPPr>
            <a:lvl1pPr indent="-2871788" algn="ctr" rtl="1">
              <a:lnSpc>
                <a:spcPct val="90000"/>
              </a:lnSpc>
              <a:spcBef>
                <a:spcPts val="1000"/>
              </a:spcBef>
              <a:buFont typeface="Arial" panose="020B0604020202020204" pitchFamily="34" charset="0"/>
              <a:buNone/>
              <a:defRPr sz="2800"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ar-EG" dirty="0"/>
              <a:t>فنتوقف عن أن نكون أنفسنا ، مما يزيد من تعاستنا </a:t>
            </a:r>
          </a:p>
          <a:p>
            <a:r>
              <a:rPr lang="en-GB" dirty="0"/>
              <a:t>We stop being ourselves &amp; that adds to our already overburdened misery</a:t>
            </a:r>
          </a:p>
        </p:txBody>
      </p:sp>
    </p:spTree>
    <p:extLst>
      <p:ext uri="{BB962C8B-B14F-4D97-AF65-F5344CB8AC3E}">
        <p14:creationId xmlns:p14="http://schemas.microsoft.com/office/powerpoint/2010/main" val="42061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down)">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1803</Words>
  <Application>Microsoft Office PowerPoint</Application>
  <PresentationFormat>Widescreen</PresentationFormat>
  <Paragraphs>174</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FOMO</vt:lpstr>
      <vt:lpstr> ما هو الـ FOMO What is FOMO</vt:lpstr>
      <vt:lpstr> ما هو الـ FOMO What is FOMO</vt:lpstr>
      <vt:lpstr>أسباب الـ FOMO Causes of FOMO</vt:lpstr>
      <vt:lpstr>أسباب الـ FOMO Causes of FOMO</vt:lpstr>
      <vt:lpstr>أسباب الـ FOMO Causes of FOMO</vt:lpstr>
      <vt:lpstr>أسباب الـ FOMO Causes of FOMO</vt:lpstr>
      <vt:lpstr>أسباب الـ FOMO Causes of FOMO</vt:lpstr>
      <vt:lpstr>أسباب الـ FOMO Causes of FOMO</vt:lpstr>
      <vt:lpstr>أسباب الـ FOMO Causes of FOMO</vt:lpstr>
      <vt:lpstr>أسباب الـ FOMO Causes of FOMO</vt:lpstr>
      <vt:lpstr>كيف يؤثر الـ FOMO علينا  How FOMO Impacts Us</vt:lpstr>
      <vt:lpstr>كيف يؤثر الـ FOMO علينا  How FOMO Impacts Us</vt:lpstr>
      <vt:lpstr>لماذا؟ لأن Why? Because </vt:lpstr>
      <vt:lpstr>لماذا؟ لأن Why? Because </vt:lpstr>
      <vt:lpstr>PowerPoint Presentation</vt:lpstr>
      <vt:lpstr>اسأل نفسك Ask Yourself</vt:lpstr>
      <vt:lpstr>اسأل نفسك Ask Yourself</vt:lpstr>
      <vt:lpstr>اسأل نفسك Ask Yourself</vt:lpstr>
      <vt:lpstr>مواجهة الكتاب للتعرف على وهم وسائل التواصل الاجتماعي Face the Book to Recognize the Illusion of Social Media</vt:lpstr>
      <vt:lpstr>مواجهة الكتاب للتعرف على وهم وسائل التواصل الاجتماعي Face the Book to Recognize the Illusion of Social Media</vt:lpstr>
      <vt:lpstr>مواجهة الكتاب للتعرف على وهم وسائل التواصل الاجتماعي Face the Book to Recognize the Illusion of Social Media</vt:lpstr>
      <vt:lpstr>مواجهة الكتاب للتعرف على وهم وسائل التواصل الاجتماعي Face the Book to Recognize the Illusion of Social Media</vt:lpstr>
      <vt:lpstr>كيف تغلب هذا الخوف؟ How to defeat FOMO?</vt:lpstr>
      <vt:lpstr>كيف تغلب هذا الخوف؟ How to defeat FOMO?</vt:lpstr>
      <vt:lpstr>كيف تغلب هذا الخوف؟ How to defeat FOMO</vt:lpstr>
      <vt:lpstr>كيف تغلب هذا الخوف؟ How to defeat FOMO</vt:lpstr>
      <vt:lpstr>كيف تغلب هذا الخوف؟ How to defeat FOMO</vt:lpstr>
      <vt:lpstr>JOMO : الفرح بسبب فوات الشئ JOMO: The Joy of Missing Out</vt:lpstr>
      <vt:lpstr>JOMO : الفرح بسبب فوات الشئ JOMO: The Joy of Missing Out</vt:lpstr>
      <vt:lpstr>JOMO : الفرح بسبب فوات الشئ JOMO: The Joy of Missing Out</vt:lpstr>
      <vt:lpstr>مفيش حاجة بتفوتنا We Miss Nothing</vt:lpstr>
      <vt:lpstr>مفيش حاجة بتفوتنا We Miss Nothing</vt:lpstr>
      <vt:lpstr>معنى جديد للـ FOMO New Meaning of FOMO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FOMO</dc:title>
  <dc:creator>Shereen Seif</dc:creator>
  <cp:lastModifiedBy>Hgaras hgaras</cp:lastModifiedBy>
  <cp:revision>75</cp:revision>
  <cp:lastPrinted>2019-09-26T21:41:28Z</cp:lastPrinted>
  <dcterms:created xsi:type="dcterms:W3CDTF">2019-06-18T07:59:24Z</dcterms:created>
  <dcterms:modified xsi:type="dcterms:W3CDTF">2019-09-28T22:07:16Z</dcterms:modified>
</cp:coreProperties>
</file>