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1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2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9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5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68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79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1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2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29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44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73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DD500-D45A-46E1-985A-F2546B229CFD}" type="datetimeFigureOut">
              <a:rPr lang="en-GB" smtClean="0"/>
              <a:t>16/08/2019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493A-2874-4B57-B357-83DD8F72A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84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" y="0"/>
            <a:ext cx="12184729" cy="6858000"/>
          </a:xfrm>
          <a:prstGeom prst="rect">
            <a:avLst/>
          </a:prstGeom>
        </p:spPr>
      </p:pic>
      <p:sp>
        <p:nvSpPr>
          <p:cNvPr id="6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2586037" y="4510088"/>
            <a:ext cx="7672388" cy="2085796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50000"/>
              <a:alpha val="67842"/>
            </a:scheme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الصلاة .. باب ضيق</a:t>
            </a:r>
            <a:endParaRPr lang="en-GB" alt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 ... A Narrow Gate</a:t>
            </a:r>
            <a:endParaRPr lang="en-US" alt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2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866"/>
            <a:ext cx="12192000" cy="6902865"/>
          </a:xfrm>
          <a:prstGeom prst="rect">
            <a:avLst/>
          </a:prstGeom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68298" y="3820042"/>
            <a:ext cx="11118851" cy="2826306"/>
          </a:xfrm>
          <a:prstGeom prst="roundRect">
            <a:avLst>
              <a:gd name="adj" fmla="val 16667"/>
            </a:avLst>
          </a:prstGeom>
          <a:solidFill>
            <a:srgbClr val="843C0C">
              <a:alpha val="50196"/>
            </a:srgbClr>
          </a:solidFill>
          <a:ln w="34925" algn="ctr">
            <a:solidFill>
              <a:schemeClr val="accent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EG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ثم جاء الى التلاميذ فوجدهم نياما فقال لبطرس اهكذا ما قدرتم ان تسهروا معي ساعة واحدة (مت  26 :  40)</a:t>
            </a:r>
          </a:p>
          <a:p>
            <a:pPr algn="ctr" rtl="1">
              <a:spcBef>
                <a:spcPct val="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He came to the disciples and found them asleep, and said to Peter, "What? Could you not watch with Me one hour? (Mat  26 :  40)</a:t>
            </a:r>
          </a:p>
        </p:txBody>
      </p:sp>
      <p:sp>
        <p:nvSpPr>
          <p:cNvPr id="4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414463" y="188914"/>
            <a:ext cx="9772649" cy="1595021"/>
          </a:xfrm>
          <a:prstGeom prst="horizontalScroll">
            <a:avLst>
              <a:gd name="adj" fmla="val 12500"/>
            </a:avLst>
          </a:prstGeom>
          <a:solidFill>
            <a:srgbClr val="C000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ينبغى .. ولا يُمل</a:t>
            </a:r>
            <a:endParaRPr lang="en-GB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Men Always Ought .. and not Lose Heart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0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866"/>
            <a:ext cx="12192000" cy="6902865"/>
          </a:xfrm>
          <a:prstGeom prst="rect">
            <a:avLst/>
          </a:prstGeom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95312" y="3786703"/>
            <a:ext cx="11001375" cy="2826306"/>
          </a:xfrm>
          <a:prstGeom prst="roundRect">
            <a:avLst>
              <a:gd name="adj" fmla="val 16667"/>
            </a:avLst>
          </a:prstGeom>
          <a:solidFill>
            <a:srgbClr val="843C0C">
              <a:alpha val="50196"/>
            </a:srgbClr>
          </a:solidFill>
          <a:ln w="34925" algn="ctr">
            <a:solidFill>
              <a:schemeClr val="accent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EG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مصلين بكل صلاة و طلبة كل وقت في الروح و ساهرين لهذا بعينه بكل مواظبة و طلبة لاجل جميع القديسين (اف  6 :  18)</a:t>
            </a:r>
          </a:p>
          <a:p>
            <a:pPr algn="ctr" rtl="1">
              <a:spcBef>
                <a:spcPct val="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praying always with all prayer and supplication in the Spirit, being watchful to this end with all perseverance and supplication for all the saints (</a:t>
            </a:r>
            <a:r>
              <a:rPr lang="en-US" alt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</a:t>
            </a:r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: 18)</a:t>
            </a:r>
          </a:p>
        </p:txBody>
      </p:sp>
      <p:sp>
        <p:nvSpPr>
          <p:cNvPr id="4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414463" y="188914"/>
            <a:ext cx="9772649" cy="1595021"/>
          </a:xfrm>
          <a:prstGeom prst="horizontalScroll">
            <a:avLst>
              <a:gd name="adj" fmla="val 12500"/>
            </a:avLst>
          </a:prstGeom>
          <a:solidFill>
            <a:srgbClr val="C000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ينبغى .. ولا يُمل</a:t>
            </a:r>
            <a:endParaRPr lang="en-GB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Men Always Ought .. and not Lose Heart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1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15267" cy="6858000"/>
          </a:xfrm>
          <a:prstGeom prst="rect">
            <a:avLst/>
          </a:prstGeom>
        </p:spPr>
      </p:pic>
      <p:sp>
        <p:nvSpPr>
          <p:cNvPr id="2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720850" y="1710153"/>
            <a:ext cx="8614497" cy="1431429"/>
          </a:xfrm>
          <a:prstGeom prst="horizontalScroll">
            <a:avLst>
              <a:gd name="adj" fmla="val 12500"/>
            </a:avLst>
          </a:prstGeom>
          <a:solidFill>
            <a:srgbClr val="0070C0">
              <a:alpha val="67842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وسط الضيقات / الإحباطات</a:t>
            </a:r>
            <a:endParaRPr lang="en-GB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middle of Tribulations/ Frustration</a:t>
            </a:r>
            <a:endParaRPr lang="en-US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686916" y="57566"/>
            <a:ext cx="6913431" cy="1595021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C00000">
              <a:alpha val="67842"/>
            </a:srgbClr>
          </a:solidFill>
          <a:ln w="34925" algn="ctr">
            <a:solidFill>
              <a:srgbClr val="FFFF99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الصلاة من جوف الحوت</a:t>
            </a:r>
            <a:endParaRPr lang="en-GB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 from the belly of the whale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838325" y="3262523"/>
            <a:ext cx="8758236" cy="1431429"/>
          </a:xfrm>
          <a:prstGeom prst="horizontalScroll">
            <a:avLst>
              <a:gd name="adj" fmla="val 12500"/>
            </a:avLst>
          </a:prstGeom>
          <a:solidFill>
            <a:srgbClr val="870750">
              <a:alpha val="67842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وسط الكآبة / اليأس</a:t>
            </a:r>
            <a:endParaRPr lang="en-GB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middle of Depression/ Despair </a:t>
            </a:r>
            <a:endParaRPr lang="en-US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988864" y="5354002"/>
            <a:ext cx="8237536" cy="1431429"/>
          </a:xfrm>
          <a:prstGeom prst="horizontalScroll">
            <a:avLst>
              <a:gd name="adj" fmla="val 12500"/>
            </a:avLst>
          </a:prstGeom>
          <a:solidFill>
            <a:srgbClr val="00297A">
              <a:alpha val="67842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وسط الدوشة / الشكوك</a:t>
            </a:r>
            <a:endParaRPr lang="en-GB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middle of Noise / Doubts</a:t>
            </a:r>
            <a:endParaRPr lang="en-US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85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0" y="0"/>
            <a:ext cx="12303128" cy="6858000"/>
          </a:xfrm>
          <a:prstGeom prst="rect">
            <a:avLst/>
          </a:prstGeom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481387" y="89983"/>
            <a:ext cx="5114925" cy="1731169"/>
          </a:xfrm>
          <a:prstGeom prst="ellipse">
            <a:avLst/>
          </a:prstGeom>
          <a:solidFill>
            <a:srgbClr val="B40000">
              <a:alpha val="67842"/>
            </a:srgbClr>
          </a:solidFill>
          <a:ln w="34925" algn="ctr">
            <a:solidFill>
              <a:srgbClr val="FFFF99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أنواع الصلاة</a:t>
            </a:r>
            <a:endParaRPr lang="en-GB" altLang="en-US" sz="3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Prayer</a:t>
            </a:r>
            <a:endParaRPr lang="ar-EG" altLang="en-US" sz="3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8856662" y="1064539"/>
            <a:ext cx="2882900" cy="1513225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002060">
              <a:alpha val="67842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الصلاة بالمزامير</a:t>
            </a:r>
            <a:endParaRPr lang="en-GB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Psalms</a:t>
            </a:r>
            <a:endParaRPr lang="ar-EG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6577011" y="4640264"/>
            <a:ext cx="5162550" cy="1513225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002D86">
              <a:alpha val="67842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التسابيح والشكر</a:t>
            </a:r>
            <a:endParaRPr lang="en-GB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Praises and Thanks Giving</a:t>
            </a:r>
            <a:endParaRPr lang="ar-EG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280988" y="2588082"/>
            <a:ext cx="2879725" cy="1513225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239D4C">
              <a:alpha val="67450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الخلوة والحكاوي</a:t>
            </a:r>
            <a:endParaRPr lang="en-GB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Quiet Time</a:t>
            </a:r>
            <a:endParaRPr lang="ar-EG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">
            <a:extLst>
              <a:ext uri="{FF2B5EF4-FFF2-40B4-BE49-F238E27FC236}">
                <a16:creationId xmlns:a16="http://schemas.microsoft.com/office/drawing/2014/main" id="{4214A887-A67F-498C-A138-732FEAB35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" y="1064538"/>
            <a:ext cx="2882900" cy="1513225"/>
          </a:xfrm>
          <a:prstGeom prst="doubleWave">
            <a:avLst>
              <a:gd name="adj1" fmla="val 6250"/>
              <a:gd name="adj2" fmla="val 0"/>
            </a:avLst>
          </a:prstGeom>
          <a:solidFill>
            <a:schemeClr val="accent2">
              <a:lumMod val="75000"/>
              <a:alpha val="67450"/>
            </a:scheme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ar-EG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صلاة يسوع</a:t>
            </a:r>
            <a:endParaRPr lang="en-GB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 eaLnBrk="1" hangingPunct="1">
              <a:defRPr/>
            </a:pPr>
            <a:r>
              <a:rPr lang="en-GB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Jesus’ Prayer</a:t>
            </a:r>
            <a:endParaRPr lang="ar-EG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8272462" y="2588082"/>
            <a:ext cx="3467099" cy="1513225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740645">
              <a:alpha val="67842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القداسات</a:t>
            </a:r>
            <a:endParaRPr lang="en-GB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Divine Liturgy</a:t>
            </a:r>
            <a:endParaRPr lang="ar-EG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975098" y="2852402"/>
            <a:ext cx="4127501" cy="1513225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FF0000">
              <a:alpha val="67842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الميطانيات</a:t>
            </a:r>
            <a:endParaRPr lang="en-GB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Worship (</a:t>
            </a:r>
            <a:r>
              <a:rPr lang="en-GB" altLang="en-US" sz="3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Metania</a:t>
            </a:r>
            <a:r>
              <a:rPr lang="en-GB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EG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669922" y="4640264"/>
            <a:ext cx="5368926" cy="1513225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0070C0">
              <a:alpha val="67450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الصلاة من أجل الآخرين</a:t>
            </a:r>
            <a:endParaRPr lang="en-GB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 for the sake Others</a:t>
            </a:r>
            <a:endParaRPr lang="ar-EG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8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3" b="8492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000251" y="17066"/>
            <a:ext cx="7615238" cy="1731169"/>
          </a:xfrm>
          <a:prstGeom prst="ellipse">
            <a:avLst/>
          </a:prstGeom>
          <a:solidFill>
            <a:srgbClr val="B40000">
              <a:alpha val="67842"/>
            </a:srgbClr>
          </a:solidFill>
          <a:ln w="34925" algn="ctr">
            <a:solidFill>
              <a:srgbClr val="FFFF99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 وراء الصلاة</a:t>
            </a:r>
            <a:endParaRPr lang="en-GB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Beyond Payers</a:t>
            </a:r>
            <a:endParaRPr lang="ar-EG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0143331" y="1542400"/>
            <a:ext cx="1874838" cy="1349633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002060">
              <a:alpha val="67842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إيمان</a:t>
            </a:r>
            <a:endParaRPr lang="en-GB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endParaRPr lang="ar-EG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7227095" y="3361015"/>
            <a:ext cx="2074862" cy="1349633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002D86">
              <a:alpha val="67842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محبة</a:t>
            </a:r>
            <a:endParaRPr lang="en-GB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endParaRPr lang="ar-EG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2000251" y="4710649"/>
            <a:ext cx="2879725" cy="1349633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239D4C">
              <a:alpha val="67450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جهاد (اللجاجة)</a:t>
            </a:r>
            <a:endParaRPr lang="en-GB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</a:t>
            </a:r>
            <a:endParaRPr lang="ar-EG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4879976" y="4035832"/>
            <a:ext cx="2335213" cy="1349633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B80000">
              <a:alpha val="67450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تواضع</a:t>
            </a:r>
            <a:endParaRPr lang="en-GB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Humility</a:t>
            </a:r>
            <a:endParaRPr lang="ar-EG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9313863" y="2686198"/>
            <a:ext cx="1873250" cy="1349633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740645">
              <a:alpha val="67842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رجاء</a:t>
            </a:r>
            <a:endParaRPr lang="en-GB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endParaRPr lang="ar-EG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25413" y="5385466"/>
            <a:ext cx="1874838" cy="1349633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740645">
              <a:alpha val="67842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نعمة</a:t>
            </a:r>
            <a:endParaRPr lang="en-GB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</a:t>
            </a:r>
            <a:endParaRPr lang="ar-EG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9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98"/>
            <a:ext cx="12192000" cy="6850901"/>
          </a:xfrm>
          <a:prstGeom prst="rect">
            <a:avLst/>
          </a:prstGeom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200150" y="127388"/>
            <a:ext cx="9344025" cy="908864"/>
          </a:xfrm>
          <a:prstGeom prst="ellipse">
            <a:avLst/>
          </a:prstGeom>
          <a:solidFill>
            <a:srgbClr val="B40000">
              <a:alpha val="67842"/>
            </a:srgbClr>
          </a:solidFill>
          <a:ln w="34925" algn="ctr">
            <a:solidFill>
              <a:srgbClr val="FFFF99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ar-EG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فيما هو يُصلي</a:t>
            </a:r>
            <a:r>
              <a:rPr lang="en-GB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b="1" dirty="0">
                <a:solidFill>
                  <a:schemeClr val="bg1"/>
                </a:solidFill>
              </a:rPr>
              <a:t>As He prayed</a:t>
            </a:r>
            <a:endParaRPr lang="ar-EG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300162" y="1235775"/>
            <a:ext cx="10134601" cy="1384995"/>
          </a:xfrm>
          <a:prstGeom prst="rect">
            <a:avLst/>
          </a:prstGeom>
          <a:solidFill>
            <a:srgbClr val="007434">
              <a:alpha val="67842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EG" altLang="en-US" sz="2800" b="1" dirty="0">
                <a:solidFill>
                  <a:schemeClr val="bg1"/>
                </a:solidFill>
              </a:rPr>
              <a:t>و فيما هو يصلي صارت هيئة وجهه متغيرة و لباسه مبيضا لامعا (لو  9 :  29)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As He prayed, the appearance of His face was altered, and His robe [became] white [and] glistening (</a:t>
            </a:r>
            <a:r>
              <a:rPr lang="en-US" altLang="en-US" sz="2800" b="1" dirty="0" err="1">
                <a:solidFill>
                  <a:schemeClr val="bg1"/>
                </a:solidFill>
              </a:rPr>
              <a:t>Luk</a:t>
            </a:r>
            <a:r>
              <a:rPr lang="en-US" altLang="en-US" sz="2800" b="1" dirty="0">
                <a:solidFill>
                  <a:schemeClr val="bg1"/>
                </a:solidFill>
              </a:rPr>
              <a:t>  9 :  29)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3745705" y="4005575"/>
            <a:ext cx="7024687" cy="1267837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002D86">
              <a:alpha val="67842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التغيير الداخلي (ملكوت الله)</a:t>
            </a:r>
            <a:endParaRPr lang="en-GB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sz="2800" b="1" dirty="0">
                <a:solidFill>
                  <a:schemeClr val="bg1"/>
                </a:solidFill>
              </a:rPr>
              <a:t>Internal Change (Kingdom of God)</a:t>
            </a:r>
            <a:endParaRPr lang="ar-EG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09560" y="5273412"/>
            <a:ext cx="7478711" cy="1267837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B80000">
              <a:alpha val="67450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التغيير الخارجى (ملكوت الله)</a:t>
            </a:r>
            <a:endParaRPr lang="en-GB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sz="2800" b="1" dirty="0">
                <a:solidFill>
                  <a:schemeClr val="bg1"/>
                </a:solidFill>
              </a:rPr>
              <a:t>External Change (Kingdom of God)</a:t>
            </a:r>
            <a:endParaRPr lang="ar-EG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6097588" y="2737738"/>
            <a:ext cx="5337175" cy="1267837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740645">
              <a:alpha val="67842"/>
            </a:srgbClr>
          </a:solidFill>
          <a:ln w="34925" algn="ctr">
            <a:solidFill>
              <a:srgbClr val="FFFFCC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الإمتلاء بالروح القدس</a:t>
            </a:r>
            <a:endParaRPr lang="en-GB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Filled by the Holy Spirit</a:t>
            </a:r>
            <a:endParaRPr lang="ar-EG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5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098"/>
            <a:ext cx="12192001" cy="6867098"/>
          </a:xfrm>
          <a:prstGeom prst="rect">
            <a:avLst/>
          </a:prstGeom>
        </p:spPr>
      </p:pic>
      <p:sp>
        <p:nvSpPr>
          <p:cNvPr id="2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2008982" y="31749"/>
            <a:ext cx="7215187" cy="1431429"/>
          </a:xfrm>
          <a:prstGeom prst="horizontalScroll">
            <a:avLst>
              <a:gd name="adj" fmla="val 12500"/>
            </a:avLst>
          </a:prstGeom>
          <a:solidFill>
            <a:srgbClr val="83074E">
              <a:alpha val="67842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ليكن لكِ ما تريدين</a:t>
            </a:r>
            <a:endParaRPr lang="en-GB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Let it be to you as you desire</a:t>
            </a:r>
            <a:r>
              <a:rPr lang="ar-EG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7086600" y="4034206"/>
            <a:ext cx="4610101" cy="1259919"/>
          </a:xfrm>
          <a:prstGeom prst="roundRect">
            <a:avLst>
              <a:gd name="adj" fmla="val 16667"/>
            </a:avLst>
          </a:prstGeom>
          <a:solidFill>
            <a:srgbClr val="B80000">
              <a:alpha val="65881"/>
            </a:srgbClr>
          </a:solidFill>
          <a:ln w="34925" algn="ctr">
            <a:solidFill>
              <a:srgbClr val="FFFF99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 هى إرادتك ؟</a:t>
            </a:r>
            <a:endParaRPr lang="en-GB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desire?</a:t>
            </a:r>
            <a:endParaRPr lang="ar-EG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3733612F-BFD8-439F-877E-1DA5A6263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059" y="4025777"/>
            <a:ext cx="4612481" cy="1259919"/>
          </a:xfrm>
          <a:prstGeom prst="roundRect">
            <a:avLst/>
          </a:prstGeom>
          <a:solidFill>
            <a:srgbClr val="0000A2">
              <a:alpha val="69804"/>
            </a:srgbClr>
          </a:solidFill>
          <a:ln w="34925" algn="ctr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 eaLnBrk="1" hangingPunct="1">
              <a:defRPr/>
            </a:pPr>
            <a:r>
              <a:rPr lang="ar-EG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ما هو شكلك ؟</a:t>
            </a:r>
            <a:endParaRPr lang="en-GB" sz="3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 eaLnBrk="1" hangingPunct="1">
              <a:defRPr/>
            </a:pPr>
            <a:r>
              <a:rPr lang="en-GB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do you look like?</a:t>
            </a:r>
            <a:endParaRPr lang="ar-EG" sz="3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663553" y="5391875"/>
            <a:ext cx="5294311" cy="1259919"/>
          </a:xfrm>
          <a:prstGeom prst="roundRect">
            <a:avLst>
              <a:gd name="adj" fmla="val 16667"/>
            </a:avLst>
          </a:prstGeom>
          <a:solidFill>
            <a:srgbClr val="00823B">
              <a:alpha val="69803"/>
            </a:srgbClr>
          </a:solidFill>
          <a:ln w="34925" algn="ctr">
            <a:solidFill>
              <a:srgbClr val="FFFF99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 هي دوافعك ؟</a:t>
            </a:r>
            <a:endParaRPr lang="en-GB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motives?</a:t>
            </a:r>
            <a:endParaRPr lang="ar-EG" altLang="en-US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747714" y="1433811"/>
            <a:ext cx="10444161" cy="2485787"/>
          </a:xfrm>
          <a:prstGeom prst="roundRect">
            <a:avLst>
              <a:gd name="adj" fmla="val 16667"/>
            </a:avLst>
          </a:prstGeom>
          <a:solidFill>
            <a:srgbClr val="00759E">
              <a:alpha val="67842"/>
            </a:srgbClr>
          </a:solidFill>
          <a:ln w="34925" algn="ctr">
            <a:solidFill>
              <a:srgbClr val="FFFF99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EG" altLang="en-US" sz="2800" b="1" dirty="0">
                <a:solidFill>
                  <a:schemeClr val="bg1"/>
                </a:solidFill>
              </a:rPr>
              <a:t>حينئذ اجاب يسوع و قال لها يا امراة عظيم ايمانك ليكن لك كما تريدين فشفيت ابنتها من تلك الساعة (مت  15 :  28)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Then Jesus answered and said to her, "O woman, great [is] your faith! Let it be to you as you desire" And her daughter was healed from that very hour (Mat  15 :  28)</a:t>
            </a:r>
          </a:p>
        </p:txBody>
      </p:sp>
    </p:spTree>
    <p:extLst>
      <p:ext uri="{BB962C8B-B14F-4D97-AF65-F5344CB8AC3E}">
        <p14:creationId xmlns:p14="http://schemas.microsoft.com/office/powerpoint/2010/main" val="116601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" y="0"/>
            <a:ext cx="12184729" cy="6858000"/>
          </a:xfrm>
          <a:prstGeom prst="rect">
            <a:avLst/>
          </a:prstGeom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132014" y="2835277"/>
            <a:ext cx="8442325" cy="1736725"/>
          </a:xfrm>
          <a:prstGeom prst="roundRect">
            <a:avLst>
              <a:gd name="adj" fmla="val 16667"/>
            </a:avLst>
          </a:prstGeom>
          <a:solidFill>
            <a:schemeClr val="accent2">
              <a:lumMod val="50000"/>
              <a:alpha val="67842"/>
            </a:schemeClr>
          </a:solidFill>
          <a:ln w="34925" algn="ctr">
            <a:solidFill>
              <a:schemeClr val="accent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EG" altLang="en-US" b="1">
                <a:solidFill>
                  <a:schemeClr val="bg1"/>
                </a:solidFill>
              </a:rPr>
              <a:t>و كل ما تطلبونه في الصلاة مؤمنين تنالونه (مت  21 :  22)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"And whatever things you ask in prayer, believing, you will receive" (Mat  21 :  22)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45282" y="4718090"/>
            <a:ext cx="11730038" cy="1736646"/>
          </a:xfrm>
          <a:prstGeom prst="roundRect">
            <a:avLst>
              <a:gd name="adj" fmla="val 16667"/>
            </a:avLst>
          </a:prstGeom>
          <a:solidFill>
            <a:schemeClr val="accent2">
              <a:lumMod val="50000"/>
              <a:alpha val="67842"/>
            </a:schemeClr>
          </a:solidFill>
          <a:ln w="34925" algn="ctr">
            <a:solidFill>
              <a:schemeClr val="accent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EG" altLang="en-US" b="1" dirty="0">
                <a:solidFill>
                  <a:schemeClr val="bg1"/>
                </a:solidFill>
              </a:rPr>
              <a:t>لكن اطلبوا اولا ملكوت الله و بره و هذه كلها تزاد لكم </a:t>
            </a:r>
            <a:r>
              <a:rPr lang="en-GB" altLang="en-US" b="1" dirty="0">
                <a:solidFill>
                  <a:schemeClr val="bg1"/>
                </a:solidFill>
              </a:rPr>
              <a:t> </a:t>
            </a:r>
            <a:r>
              <a:rPr lang="ar-EG" altLang="en-US" b="1" dirty="0">
                <a:solidFill>
                  <a:schemeClr val="bg1"/>
                </a:solidFill>
              </a:rPr>
              <a:t>(مت  6 :  33)</a:t>
            </a: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"But seek first the kingdom of God and His righteousness, and all these things shall be added to you (Mat  6 :  33)</a:t>
            </a:r>
          </a:p>
        </p:txBody>
      </p:sp>
    </p:spTree>
    <p:extLst>
      <p:ext uri="{BB962C8B-B14F-4D97-AF65-F5344CB8AC3E}">
        <p14:creationId xmlns:p14="http://schemas.microsoft.com/office/powerpoint/2010/main" val="276796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" y="0"/>
            <a:ext cx="12184729" cy="6858000"/>
          </a:xfrm>
          <a:prstGeom prst="rect">
            <a:avLst/>
          </a:prstGeom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41760" y="2771179"/>
            <a:ext cx="11715749" cy="3915966"/>
          </a:xfrm>
          <a:prstGeom prst="roundRect">
            <a:avLst>
              <a:gd name="adj" fmla="val 16667"/>
            </a:avLst>
          </a:prstGeom>
          <a:solidFill>
            <a:schemeClr val="accent2">
              <a:lumMod val="50000"/>
              <a:alpha val="67842"/>
            </a:schemeClr>
          </a:solidFill>
          <a:ln w="34925" algn="ctr">
            <a:solidFill>
              <a:schemeClr val="accent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EG" altLang="en-US" b="1">
                <a:solidFill>
                  <a:schemeClr val="bg1"/>
                </a:solidFill>
              </a:rPr>
              <a:t>و انا اقول لكم اسالوا تعطوا اطلبوا تجدوا اقرعوا يفتح لكم . لان كل من يسال ياخذ و من يطلب يجد و من يقرع يفتح له.(لو  11 :  9 ، 10)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" So I say to you, ask, and it will be given to you; seek, and you will find; knock, and it will be opened to you. "For everyone who asks receives, and he who seeks finds, and to him who knocks it will be opened.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 (Luk  11 :  9 , 10)</a:t>
            </a:r>
            <a:endParaRPr lang="ar-EG" alt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9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98"/>
            <a:ext cx="12211104" cy="6837502"/>
          </a:xfrm>
          <a:prstGeom prst="rect">
            <a:avLst/>
          </a:prstGeom>
        </p:spPr>
      </p:pic>
      <p:sp>
        <p:nvSpPr>
          <p:cNvPr id="2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008251" y="-116344"/>
            <a:ext cx="6936169" cy="1758613"/>
          </a:xfrm>
          <a:prstGeom prst="horizontalScroll">
            <a:avLst>
              <a:gd name="adj" fmla="val 12500"/>
            </a:avLst>
          </a:prstGeom>
          <a:solidFill>
            <a:srgbClr val="C00000">
              <a:alpha val="67842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r-EG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الصلاة باب السماء</a:t>
            </a:r>
            <a:endParaRPr lang="en-GB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 is the Gate to Heaven 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5">
            <a:extLst>
              <a:ext uri="{FF2B5EF4-FFF2-40B4-BE49-F238E27FC236}">
                <a16:creationId xmlns:a16="http://schemas.microsoft.com/office/drawing/2014/main" id="{D4CDB2D5-2AE1-4A2E-8E62-5851B6ED1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578" y="1539521"/>
            <a:ext cx="5964237" cy="1259919"/>
          </a:xfrm>
          <a:prstGeom prst="roundRect">
            <a:avLst/>
          </a:prstGeom>
          <a:solidFill>
            <a:schemeClr val="tx2">
              <a:lumMod val="50000"/>
              <a:alpha val="67451"/>
            </a:schemeClr>
          </a:solidFill>
          <a:ln w="34925" algn="ctr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 eaLnBrk="1" hangingPunct="1">
              <a:defRPr/>
            </a:pPr>
            <a:r>
              <a:rPr lang="ar-EG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بابك أنت للسماء</a:t>
            </a:r>
            <a:endParaRPr lang="en-GB" sz="3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 eaLnBrk="1" hangingPunct="1">
              <a:defRPr/>
            </a:pPr>
            <a:r>
              <a:rPr lang="en-GB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Gate to Heaven</a:t>
            </a:r>
            <a:endParaRPr lang="ar-EG" sz="3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5">
            <a:extLst>
              <a:ext uri="{FF2B5EF4-FFF2-40B4-BE49-F238E27FC236}">
                <a16:creationId xmlns:a16="http://schemas.microsoft.com/office/drawing/2014/main" id="{38CEA286-7269-4C00-AD76-11E3B0F61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4044" y="5314594"/>
            <a:ext cx="7250112" cy="1259919"/>
          </a:xfrm>
          <a:prstGeom prst="roundRect">
            <a:avLst/>
          </a:prstGeom>
          <a:solidFill>
            <a:schemeClr val="tx1">
              <a:lumMod val="95000"/>
              <a:lumOff val="5000"/>
              <a:alpha val="67451"/>
            </a:schemeClr>
          </a:solidFill>
          <a:ln w="34925" algn="ctr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 eaLnBrk="1" hangingPunct="1">
              <a:defRPr/>
            </a:pPr>
            <a:r>
              <a:rPr lang="ar-EG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هل تفتح الباب بنفسك</a:t>
            </a:r>
            <a:endParaRPr lang="en-GB" sz="3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 eaLnBrk="1" hangingPunct="1">
              <a:defRPr/>
            </a:pPr>
            <a:r>
              <a:rPr lang="en-GB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 you open the gate yourself?</a:t>
            </a:r>
            <a:endParaRPr lang="ar-EG" sz="3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5">
            <a:extLst>
              <a:ext uri="{FF2B5EF4-FFF2-40B4-BE49-F238E27FC236}">
                <a16:creationId xmlns:a16="http://schemas.microsoft.com/office/drawing/2014/main" id="{1B0D0D2D-54B8-41EE-A2D0-F2ADDDCFD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455" y="3849729"/>
            <a:ext cx="8945760" cy="1328023"/>
          </a:xfrm>
          <a:prstGeom prst="roundRect">
            <a:avLst/>
          </a:prstGeom>
          <a:solidFill>
            <a:schemeClr val="accent2">
              <a:lumMod val="50000"/>
              <a:alpha val="67451"/>
            </a:schemeClr>
          </a:solidFill>
          <a:ln w="34925" algn="ctr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ar-EG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باب مَن حولك للسماء</a:t>
            </a:r>
            <a:endParaRPr lang="en-GB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GB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for those surrounding you, to heaven</a:t>
            </a:r>
            <a:endParaRPr lang="ar-EG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8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2543175" y="188914"/>
            <a:ext cx="7802565" cy="1758613"/>
          </a:xfrm>
          <a:prstGeom prst="horizontalScroll">
            <a:avLst>
              <a:gd name="adj" fmla="val 12500"/>
            </a:avLst>
          </a:prstGeom>
          <a:solidFill>
            <a:srgbClr val="C000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واظبوا على الصلاة</a:t>
            </a:r>
            <a:endParaRPr lang="en-GB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4000" b="1" dirty="0">
                <a:solidFill>
                  <a:schemeClr val="bg1"/>
                </a:solidFill>
              </a:rPr>
              <a:t>Continue Earnestly in Prayer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1D10E108-32DB-42DC-9C4E-66B026373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131" y="3429000"/>
            <a:ext cx="11615737" cy="3046988"/>
          </a:xfrm>
          <a:prstGeom prst="rect">
            <a:avLst/>
          </a:prstGeom>
          <a:solidFill>
            <a:schemeClr val="tx1">
              <a:lumMod val="95000"/>
              <a:lumOff val="5000"/>
              <a:alpha val="79000"/>
            </a:scheme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3200" b="1" dirty="0">
                <a:solidFill>
                  <a:schemeClr val="bg1"/>
                </a:solidFill>
              </a:rPr>
              <a:t>واظبوا على الصلاة ساهرين فيها بالشكر. مصلين في ذلك لاجلنا نحن ايضا ليفتح الرب لنا بابا للكلام لنتكلم بسر المسيح الذي من اجله انا موثق ايضا.  (كو  4 :  2 ، 3)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Continue earnestly in prayer, being vigilant in it with thanksgiving; 3- meanwhile praying also for us, that God would open to us a door for the word, to speak the mystery of Christ, for which I am also in chains,.</a:t>
            </a:r>
            <a:r>
              <a:rPr lang="ar-EG" sz="3200" b="1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 (Col  4 :  2 , 3)</a:t>
            </a:r>
            <a:endParaRPr lang="ar-EG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6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1D10E108-32DB-42DC-9C4E-66B026373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588" y="4075113"/>
            <a:ext cx="10072687" cy="2554545"/>
          </a:xfrm>
          <a:prstGeom prst="rect">
            <a:avLst/>
          </a:prstGeom>
          <a:solidFill>
            <a:schemeClr val="tx1">
              <a:lumMod val="95000"/>
              <a:lumOff val="5000"/>
              <a:alpha val="79000"/>
            </a:scheme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3200" b="1" dirty="0">
                <a:solidFill>
                  <a:schemeClr val="bg1"/>
                </a:solidFill>
              </a:rPr>
              <a:t>لا تهتموا بشيء بل في كل شيء بالصلاة و الدعاء مع الشكر لتعلم طلباتكم لدى الله (في  4 :  6)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Be anxious for nothing, but in everything by prayer and supplication, with thanksgiving, let your requests be made known to God; (Phi  4 :  6)</a:t>
            </a:r>
          </a:p>
        </p:txBody>
      </p:sp>
      <p:sp>
        <p:nvSpPr>
          <p:cNvPr id="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2543175" y="188914"/>
            <a:ext cx="7802565" cy="1758613"/>
          </a:xfrm>
          <a:prstGeom prst="horizontalScroll">
            <a:avLst>
              <a:gd name="adj" fmla="val 12500"/>
            </a:avLst>
          </a:prstGeom>
          <a:solidFill>
            <a:srgbClr val="C000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واظبوا على الصلاة</a:t>
            </a:r>
            <a:endParaRPr lang="en-GB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4000" b="1" dirty="0">
                <a:solidFill>
                  <a:schemeClr val="bg1"/>
                </a:solidFill>
              </a:rPr>
              <a:t>Continue Earnestly in Prayer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9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1D10E108-32DB-42DC-9C4E-66B026373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516763"/>
            <a:ext cx="10729911" cy="4031873"/>
          </a:xfrm>
          <a:prstGeom prst="rect">
            <a:avLst/>
          </a:prstGeom>
          <a:solidFill>
            <a:schemeClr val="tx1">
              <a:lumMod val="95000"/>
              <a:lumOff val="5000"/>
              <a:alpha val="79000"/>
            </a:scheme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3200" b="1" dirty="0">
                <a:solidFill>
                  <a:schemeClr val="bg1"/>
                </a:solidFill>
              </a:rPr>
              <a:t>و اما انتم ايها الاخوة فلستم في ظلمة حتى يدرككم ذلك اليوم كلص. جميعكم ابناء نور و ابناء نهار لسنا من ليل و لا ظلمة. فلا ننم اذا كالباقين بل لنسهر و نصح. لان الذين ينامون فبالليل ينامون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But you, brethren, are not in darkness, so that this Day should overtake you as a thief. You are all sons of light and sons of the day. We are not of the night nor of darkness. Therefore let us not sleep, as others [do,] but let us watch and be sober. For those who sleep, sleep at night, </a:t>
            </a:r>
          </a:p>
        </p:txBody>
      </p:sp>
      <p:sp>
        <p:nvSpPr>
          <p:cNvPr id="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2543175" y="188914"/>
            <a:ext cx="7802565" cy="1758613"/>
          </a:xfrm>
          <a:prstGeom prst="horizontalScroll">
            <a:avLst>
              <a:gd name="adj" fmla="val 12500"/>
            </a:avLst>
          </a:prstGeom>
          <a:solidFill>
            <a:srgbClr val="C000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واظبوا على الصلاة</a:t>
            </a:r>
            <a:endParaRPr lang="en-GB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4000" b="1" dirty="0">
                <a:solidFill>
                  <a:schemeClr val="bg1"/>
                </a:solidFill>
              </a:rPr>
              <a:t>Continue Earnestly in Prayer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75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1D10E108-32DB-42DC-9C4E-66B026373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5" y="2633048"/>
            <a:ext cx="8353425" cy="3539430"/>
          </a:xfrm>
          <a:prstGeom prst="rect">
            <a:avLst/>
          </a:prstGeom>
          <a:solidFill>
            <a:schemeClr val="accent5">
              <a:lumMod val="25000"/>
              <a:alpha val="79000"/>
            </a:schemeClr>
          </a:solidFill>
          <a:ln w="34925" algn="ctr">
            <a:solidFill>
              <a:srgbClr val="CC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3200" b="1" dirty="0">
                <a:solidFill>
                  <a:schemeClr val="bg1"/>
                </a:solidFill>
              </a:rPr>
              <a:t>و الذين يسكرون فبالليل يسكرون. و اما نحن الذين من نهار فلنصح لابسين درع الايمان و المحبة و خوذة هي رجاء الخلاص ( 1تس 5 : 4 – 8)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and those who get drunk are drunk at night. But let us who are of the day be sober, putting on the breastplate of faith and love, and [as] a helmet the hope of salvation. (1TH 5 : 4 – 8)</a:t>
            </a:r>
          </a:p>
        </p:txBody>
      </p:sp>
      <p:sp>
        <p:nvSpPr>
          <p:cNvPr id="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2543175" y="188914"/>
            <a:ext cx="7802565" cy="1758613"/>
          </a:xfrm>
          <a:prstGeom prst="horizontalScroll">
            <a:avLst>
              <a:gd name="adj" fmla="val 12500"/>
            </a:avLst>
          </a:prstGeom>
          <a:solidFill>
            <a:srgbClr val="C000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واظبوا على الصلاة</a:t>
            </a:r>
            <a:endParaRPr lang="en-GB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4000" b="1" dirty="0">
                <a:solidFill>
                  <a:schemeClr val="bg1"/>
                </a:solidFill>
              </a:rPr>
              <a:t>Continue Earnestly in Prayer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78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866"/>
            <a:ext cx="12192000" cy="6902865"/>
          </a:xfrm>
          <a:prstGeom prst="rect">
            <a:avLst/>
          </a:prstGeom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042193" y="4836358"/>
            <a:ext cx="10517187" cy="1736646"/>
          </a:xfrm>
          <a:prstGeom prst="roundRect">
            <a:avLst>
              <a:gd name="adj" fmla="val 16667"/>
            </a:avLst>
          </a:prstGeom>
          <a:solidFill>
            <a:srgbClr val="843C0C">
              <a:alpha val="50196"/>
            </a:srgbClr>
          </a:solidFill>
          <a:ln w="34925" algn="ctr">
            <a:solidFill>
              <a:schemeClr val="accent1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EG" altLang="en-US" b="1" dirty="0">
                <a:solidFill>
                  <a:schemeClr val="bg1"/>
                </a:solidFill>
              </a:rPr>
              <a:t>و قال لهم ايضا مثلا في انه ينبغي ان يصلى كل حين و لا يمل (لو  18 :  1)</a:t>
            </a: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Then He spoke a parable to them, that men always ought to pray and not lose heart, (</a:t>
            </a:r>
            <a:r>
              <a:rPr lang="en-US" altLang="en-US" b="1" dirty="0" err="1">
                <a:solidFill>
                  <a:schemeClr val="bg1"/>
                </a:solidFill>
              </a:rPr>
              <a:t>Luk</a:t>
            </a:r>
            <a:r>
              <a:rPr lang="en-US" altLang="en-US" b="1" dirty="0">
                <a:solidFill>
                  <a:schemeClr val="bg1"/>
                </a:solidFill>
              </a:rPr>
              <a:t>  18 :  1)</a:t>
            </a:r>
          </a:p>
        </p:txBody>
      </p:sp>
      <p:sp>
        <p:nvSpPr>
          <p:cNvPr id="6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414463" y="188914"/>
            <a:ext cx="9772649" cy="1595021"/>
          </a:xfrm>
          <a:prstGeom prst="horizontalScroll">
            <a:avLst>
              <a:gd name="adj" fmla="val 12500"/>
            </a:avLst>
          </a:prstGeom>
          <a:solidFill>
            <a:srgbClr val="C000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EG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ينبغى .. ولا يُمل</a:t>
            </a:r>
            <a:endParaRPr lang="en-GB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Men Always Ought .. and not Lose Heart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7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1085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Shereen Seif</dc:creator>
  <cp:lastModifiedBy>Hgaras hgaras</cp:lastModifiedBy>
  <cp:revision>10</cp:revision>
  <dcterms:created xsi:type="dcterms:W3CDTF">2019-08-14T15:47:29Z</dcterms:created>
  <dcterms:modified xsi:type="dcterms:W3CDTF">2019-08-16T00:07:26Z</dcterms:modified>
</cp:coreProperties>
</file>