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5B2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9D6B8-1BE7-438F-BB48-7D292B45740D}" type="datetimeFigureOut">
              <a:rPr lang="en-GB" smtClean="0"/>
              <a:t>27/08/2019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40D354-7425-4463-AEAA-3F621B479721}" type="slidenum">
              <a:rPr lang="en-GB" smtClean="0"/>
              <a:t>‹#›</a:t>
            </a:fld>
            <a:endParaRPr lang="en-GB"/>
          </a:p>
        </p:txBody>
      </p:sp>
    </p:spTree>
    <p:extLst>
      <p:ext uri="{BB962C8B-B14F-4D97-AF65-F5344CB8AC3E}">
        <p14:creationId xmlns:p14="http://schemas.microsoft.com/office/powerpoint/2010/main" val="3412087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1B1334F-CEEF-49A4-A910-B13C4005FA41}" type="slidenum">
              <a:rPr lang="ar-SA" altLang="en-US" smtClean="0"/>
              <a:pPr algn="l">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210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85069E2-95CF-4F11-8D8E-3CCE7A43BDBB}" type="slidenum">
              <a:rPr lang="ar-SA" altLang="en-US" smtClean="0"/>
              <a:pPr algn="l">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155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F0B6D5C-A422-4B84-B369-1094FF1E71B0}" type="slidenum">
              <a:rPr lang="ar-SA" altLang="en-US" smtClean="0"/>
              <a:pPr algn="l">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00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66001EF-5871-414E-88CB-2D5E1E9B2792}" type="slidenum">
              <a:rPr lang="ar-SA" altLang="en-US" smtClean="0"/>
              <a:pPr algn="l">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027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C1F700E9-7780-406C-B312-FF6009813419}" type="slidenum">
              <a:rPr lang="ar-SA" altLang="en-US" smtClean="0"/>
              <a:pPr algn="l">
                <a:spcBef>
                  <a:spcPct val="0"/>
                </a:spcBef>
              </a:pPr>
              <a:t>13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5678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87E861D-4E57-4B37-A39B-66DEEA1926ED}" type="slidenum">
              <a:rPr lang="ar-SA" altLang="en-US" smtClean="0"/>
              <a:pPr algn="l">
                <a:spcBef>
                  <a:spcPct val="0"/>
                </a:spcBef>
              </a:pPr>
              <a:t>14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467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8E94B7F-D960-4C62-AB2A-956F76F964F2}" type="slidenum">
              <a:rPr lang="ar-SA" altLang="en-US" smtClean="0"/>
              <a:pPr algn="l">
                <a:spcBef>
                  <a:spcPct val="0"/>
                </a:spcBef>
              </a:pPr>
              <a:t>15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61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02DDC85-CDBC-4F63-8C62-E715D07DA1CC}" type="slidenum">
              <a:rPr lang="ar-SA" altLang="en-US" smtClean="0"/>
              <a:pPr algn="l">
                <a:spcBef>
                  <a:spcPct val="0"/>
                </a:spcBef>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4876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60377F91-B037-41A8-ADF3-539631B5D45E}" type="slidenum">
              <a:rPr lang="ar-SA" altLang="en-US" smtClean="0"/>
              <a:pPr algn="l">
                <a:spcBef>
                  <a:spcPct val="0"/>
                </a:spcBef>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56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7579C731-12A1-4ACF-B2CB-462AEDB1A9D6}" type="slidenum">
              <a:rPr lang="ar-SA" altLang="en-US" smtClean="0"/>
              <a:pPr algn="l">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8131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CFD2959E-B3A2-4B15-A315-94C8DCF62751}" type="slidenum">
              <a:rPr lang="ar-SA" altLang="en-US" smtClean="0"/>
              <a:pPr algn="l">
                <a:spcBef>
                  <a:spcPct val="0"/>
                </a:spcBef>
              </a:pPr>
              <a:t>19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81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F280E3C1-14BD-4A06-A5D0-5B81F0EEE9D8}" type="slidenum">
              <a:rPr lang="ar-SA" altLang="en-US" smtClean="0"/>
              <a:pPr algn="l">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30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95B1D97-FB8E-474C-91D0-44DF14D3D5F3}" type="slidenum">
              <a:rPr lang="ar-SA" altLang="en-US" smtClean="0"/>
              <a:pPr algn="l">
                <a:spcBef>
                  <a:spcPct val="0"/>
                </a:spcBef>
              </a:pPr>
              <a:t>20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85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A109AAD-C8F0-41BC-A667-67A5799F3E1C}" type="slidenum">
              <a:rPr lang="ar-SA" altLang="en-US" smtClean="0"/>
              <a:pPr algn="l">
                <a:spcBef>
                  <a:spcPct val="0"/>
                </a:spcBef>
              </a:pPr>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85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B1C34E62-885E-4BCA-B564-99B076F282D3}" type="slidenum">
              <a:rPr lang="ar-SA" altLang="en-US" smtClean="0"/>
              <a:pPr algn="l">
                <a:spcBef>
                  <a:spcPct val="0"/>
                </a:spcBef>
              </a:pPr>
              <a:t>22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56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33A38D8E-67E1-464E-B68B-CE1D7328BA39}" type="slidenum">
              <a:rPr lang="ar-SA" altLang="en-US" smtClean="0"/>
              <a:pPr algn="l">
                <a:spcBef>
                  <a:spcPct val="0"/>
                </a:spcBef>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72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A2E4928-816E-4F8E-BC6E-CBCB653757BC}" type="slidenum">
              <a:rPr lang="ar-SA" altLang="en-US" smtClean="0"/>
              <a:pPr algn="l">
                <a:spcBef>
                  <a:spcPct val="0"/>
                </a:spcBef>
              </a:pPr>
              <a:t>24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95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9B3DA6D-3CDC-461A-819A-93C01205FF5F}" type="slidenum">
              <a:rPr lang="ar-SA" altLang="en-US" smtClean="0"/>
              <a:pPr algn="l">
                <a:spcBef>
                  <a:spcPct val="0"/>
                </a:spcBef>
              </a:pPr>
              <a:t>25</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73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D3CDD25C-7CE2-41F1-8121-7BE98309B87F}" type="slidenum">
              <a:rPr lang="ar-SA" altLang="en-US" smtClean="0"/>
              <a:pPr algn="l">
                <a:spcBef>
                  <a:spcPct val="0"/>
                </a:spcBef>
              </a:pPr>
              <a:t>26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5481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791EC2B4-45DA-4B6D-ABB9-F5979C464F2B}" type="slidenum">
              <a:rPr lang="ar-SA" altLang="en-US" smtClean="0"/>
              <a:pPr algn="l">
                <a:spcBef>
                  <a:spcPct val="0"/>
                </a:spcBef>
              </a:pPr>
              <a:t>27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95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791EC2B4-45DA-4B6D-ABB9-F5979C464F2B}" type="slidenum">
              <a:rPr lang="ar-SA" altLang="en-US" smtClean="0"/>
              <a:pPr algn="l">
                <a:spcBef>
                  <a:spcPct val="0"/>
                </a:spcBef>
              </a:pPr>
              <a:t>28</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38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FDF8D6E-30A0-4322-AC27-A4CFE42845B0}" type="slidenum">
              <a:rPr lang="ar-SA" altLang="en-US" smtClean="0"/>
              <a:pPr algn="l">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71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6ADF5BE-F46C-4682-93AD-9B9EFA7D7905}" type="slidenum">
              <a:rPr lang="ar-SA" altLang="en-US" smtClean="0"/>
              <a:pPr algn="l">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9288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8A01622C-466B-4672-B7A4-C29D7F6E10B8}" type="slidenum">
              <a:rPr lang="ar-SA" altLang="en-US" smtClean="0"/>
              <a:pPr algn="l">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14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2376C9C-D01F-4F04-BECD-7577F5B44D66}" type="slidenum">
              <a:rPr lang="ar-SA" altLang="en-US" smtClean="0"/>
              <a:pPr algn="l">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41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E0F75476-14E3-4298-88C9-4E5F423F73CB}" type="slidenum">
              <a:rPr lang="ar-SA" altLang="en-US" smtClean="0"/>
              <a:pPr algn="l">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11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15A2268-D22F-4F13-B92E-76CF9EF72031}" type="slidenum">
              <a:rPr lang="ar-SA" altLang="en-US" smtClean="0"/>
              <a:pPr algn="l">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85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EC677DC-8268-4AA9-9C85-BEFA3A820A85}" type="slidenum">
              <a:rPr lang="ar-SA" altLang="en-US" smtClean="0"/>
              <a:pPr algn="l">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64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B0B6FE-0C0A-446D-9F82-3CA9349945C5}"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52937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B0B6FE-0C0A-446D-9F82-3CA9349945C5}"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119152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B0B6FE-0C0A-446D-9F82-3CA9349945C5}"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240750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B0B6FE-0C0A-446D-9F82-3CA9349945C5}"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147981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0B6FE-0C0A-446D-9F82-3CA9349945C5}" type="datetimeFigureOut">
              <a:rPr lang="en-GB" smtClean="0"/>
              <a:t>27/08/2019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62601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B0B6FE-0C0A-446D-9F82-3CA9349945C5}" type="datetimeFigureOut">
              <a:rPr lang="en-GB" smtClean="0"/>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3738889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B0B6FE-0C0A-446D-9F82-3CA9349945C5}" type="datetimeFigureOut">
              <a:rPr lang="en-GB" smtClean="0"/>
              <a:t>27/08/2019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137917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B0B6FE-0C0A-446D-9F82-3CA9349945C5}" type="datetimeFigureOut">
              <a:rPr lang="en-GB" smtClean="0"/>
              <a:t>27/08/2019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24261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0B6FE-0C0A-446D-9F82-3CA9349945C5}" type="datetimeFigureOut">
              <a:rPr lang="en-GB" smtClean="0"/>
              <a:t>27/08/2019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124415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0B6FE-0C0A-446D-9F82-3CA9349945C5}" type="datetimeFigureOut">
              <a:rPr lang="en-GB" smtClean="0"/>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388788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0B6FE-0C0A-446D-9F82-3CA9349945C5}" type="datetimeFigureOut">
              <a:rPr lang="en-GB" smtClean="0"/>
              <a:t>27/08/2019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E4F07-9852-497B-97E4-34B8E28CE80D}" type="slidenum">
              <a:rPr lang="en-GB" smtClean="0"/>
              <a:t>‹#›</a:t>
            </a:fld>
            <a:endParaRPr lang="en-GB"/>
          </a:p>
        </p:txBody>
      </p:sp>
    </p:spTree>
    <p:extLst>
      <p:ext uri="{BB962C8B-B14F-4D97-AF65-F5344CB8AC3E}">
        <p14:creationId xmlns:p14="http://schemas.microsoft.com/office/powerpoint/2010/main" val="218768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0B6FE-0C0A-446D-9F82-3CA9349945C5}" type="datetimeFigureOut">
              <a:rPr lang="en-GB" smtClean="0"/>
              <a:t>27/08/2019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E4F07-9852-497B-97E4-34B8E28CE80D}" type="slidenum">
              <a:rPr lang="en-GB" smtClean="0"/>
              <a:t>‹#›</a:t>
            </a:fld>
            <a:endParaRPr lang="en-GB"/>
          </a:p>
        </p:txBody>
      </p:sp>
    </p:spTree>
    <p:extLst>
      <p:ext uri="{BB962C8B-B14F-4D97-AF65-F5344CB8AC3E}">
        <p14:creationId xmlns:p14="http://schemas.microsoft.com/office/powerpoint/2010/main" val="209696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4" name="AutoShape 16"/>
          <p:cNvSpPr>
            <a:spLocks noChangeArrowheads="1"/>
          </p:cNvSpPr>
          <p:nvPr/>
        </p:nvSpPr>
        <p:spPr bwMode="auto">
          <a:xfrm>
            <a:off x="3228975" y="3999528"/>
            <a:ext cx="5518150" cy="2510195"/>
          </a:xfrm>
          <a:prstGeom prst="octagon">
            <a:avLst>
              <a:gd name="adj" fmla="val 29287"/>
            </a:avLst>
          </a:prstGeom>
          <a:solidFill>
            <a:schemeClr val="bg2">
              <a:lumMod val="10000"/>
              <a:alpha val="92940"/>
            </a:schemeClr>
          </a:solidFill>
          <a:ln w="57150" cap="rnd" algn="ctr">
            <a:solidFill>
              <a:schemeClr val="bg1"/>
            </a:solidFill>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5500" b="1" dirty="0">
                <a:solidFill>
                  <a:schemeClr val="bg1"/>
                </a:solidFill>
                <a:latin typeface="Times New Roman" panose="02020603050405020304" pitchFamily="18" charset="0"/>
                <a:cs typeface="Times New Roman" panose="02020603050405020304" pitchFamily="18" charset="0"/>
              </a:rPr>
              <a:t>الباب الواسع</a:t>
            </a:r>
            <a:endParaRPr lang="en-US" altLang="en-US" sz="55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5500" b="1" dirty="0">
                <a:solidFill>
                  <a:schemeClr val="bg1"/>
                </a:solidFill>
                <a:latin typeface="Times New Roman" panose="02020603050405020304" pitchFamily="18" charset="0"/>
                <a:cs typeface="Times New Roman" panose="02020603050405020304" pitchFamily="18" charset="0"/>
              </a:rPr>
              <a:t>The Wide Gate</a:t>
            </a:r>
            <a:endParaRPr lang="ar-EG" altLang="en-US" sz="55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4932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anim calcmode="lin" valueType="num">
                                      <p:cBhvr additive="base">
                                        <p:cTn id="7" dur="1000" fill="hold"/>
                                        <p:tgtEl>
                                          <p:spTgt spid="53264"/>
                                        </p:tgtEl>
                                        <p:attrNameLst>
                                          <p:attrName>ppt_x</p:attrName>
                                        </p:attrNameLst>
                                      </p:cBhvr>
                                      <p:tavLst>
                                        <p:tav tm="0">
                                          <p:val>
                                            <p:strVal val="1+#ppt_w/2"/>
                                          </p:val>
                                        </p:tav>
                                        <p:tav tm="100000">
                                          <p:val>
                                            <p:strVal val="#ppt_x"/>
                                          </p:val>
                                        </p:tav>
                                      </p:tavLst>
                                    </p:anim>
                                    <p:anim calcmode="lin" valueType="num">
                                      <p:cBhvr additive="base">
                                        <p:cTn id="8" dur="1000" fill="hold"/>
                                        <p:tgtEl>
                                          <p:spTgt spid="532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ChangeArrowheads="1"/>
          </p:cNvSpPr>
          <p:nvPr/>
        </p:nvSpPr>
        <p:spPr bwMode="auto">
          <a:xfrm>
            <a:off x="445293" y="2022950"/>
            <a:ext cx="11301413" cy="4524315"/>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و لكن ان قال ذلك العبد في قلبه سيدي يبطئ قدومه فيبتدئ يضرب الغلمان و الجواري و ياكل و يشرب و يسكر. ياتي سيد ذلك العبد في يوم لا ينتظره و في ساعة لا يعرفها فيقطعه و يجعل نصيبه مع الخائنين. (لو 12 : 45 ، 46)</a:t>
            </a:r>
          </a:p>
          <a:p>
            <a:pPr algn="ctr" rtl="0" eaLnBrk="1" hangingPunct="1">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"But if that servant says in his heart, 'My master is delaying his coming,' and begins to beat the male and female servants, and to eat and drink and be </a:t>
            </a:r>
            <a:r>
              <a:rPr lang="en-US" altLang="en-US" b="1" dirty="0" err="1">
                <a:solidFill>
                  <a:schemeClr val="bg1"/>
                </a:solidFill>
                <a:latin typeface="Times New Roman" panose="02020603050405020304" pitchFamily="18" charset="0"/>
                <a:cs typeface="Times New Roman" panose="02020603050405020304" pitchFamily="18" charset="0"/>
              </a:rPr>
              <a:t>drunk,."the</a:t>
            </a:r>
            <a:r>
              <a:rPr lang="en-US" altLang="en-US" b="1" dirty="0">
                <a:solidFill>
                  <a:schemeClr val="bg1"/>
                </a:solidFill>
                <a:latin typeface="Times New Roman" panose="02020603050405020304" pitchFamily="18" charset="0"/>
                <a:cs typeface="Times New Roman" panose="02020603050405020304" pitchFamily="18" charset="0"/>
              </a:rPr>
              <a:t> master of that servant will come on a day when he is not looking for [him,] and at an hour when he is not aware, and will cut him in two and appoint [him] his portion with the unbelievers. (</a:t>
            </a:r>
            <a:r>
              <a:rPr lang="en-US" altLang="en-US" b="1" dirty="0" err="1">
                <a:solidFill>
                  <a:schemeClr val="bg1"/>
                </a:solidFill>
                <a:latin typeface="Times New Roman" panose="02020603050405020304" pitchFamily="18" charset="0"/>
                <a:cs typeface="Times New Roman" panose="02020603050405020304" pitchFamily="18" charset="0"/>
              </a:rPr>
              <a:t>Luk</a:t>
            </a:r>
            <a:r>
              <a:rPr lang="en-US" altLang="en-US" b="1" dirty="0">
                <a:solidFill>
                  <a:schemeClr val="bg1"/>
                </a:solidFill>
                <a:latin typeface="Times New Roman" panose="02020603050405020304" pitchFamily="18" charset="0"/>
                <a:cs typeface="Times New Roman" panose="02020603050405020304" pitchFamily="18" charset="0"/>
              </a:rPr>
              <a:t> 12 : 45 , 46)</a:t>
            </a:r>
          </a:p>
        </p:txBody>
      </p:sp>
      <p:sp>
        <p:nvSpPr>
          <p:cNvPr id="7" name="AutoShape 19"/>
          <p:cNvSpPr>
            <a:spLocks noChangeArrowheads="1"/>
          </p:cNvSpPr>
          <p:nvPr/>
        </p:nvSpPr>
        <p:spPr bwMode="auto">
          <a:xfrm flipH="1">
            <a:off x="6872287" y="221672"/>
            <a:ext cx="4219575" cy="1490543"/>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الشهوات</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Lusts</a:t>
            </a:r>
          </a:p>
        </p:txBody>
      </p:sp>
    </p:spTree>
    <p:extLst>
      <p:ext uri="{BB962C8B-B14F-4D97-AF65-F5344CB8AC3E}">
        <p14:creationId xmlns:p14="http://schemas.microsoft.com/office/powerpoint/2010/main" val="2277201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33122"/>
                                        </p:tgtEl>
                                        <p:attrNameLst>
                                          <p:attrName>style.visibility</p:attrName>
                                        </p:attrNameLst>
                                      </p:cBhvr>
                                      <p:to>
                                        <p:strVal val="visible"/>
                                      </p:to>
                                    </p:set>
                                    <p:animEffect transition="in" filter="fade">
                                      <p:cBhvr>
                                        <p:cTn id="15" dur="800" decel="100000"/>
                                        <p:tgtEl>
                                          <p:spTgt spid="133122"/>
                                        </p:tgtEl>
                                      </p:cBhvr>
                                    </p:animEffect>
                                    <p:anim calcmode="lin" valueType="num">
                                      <p:cBhvr>
                                        <p:cTn id="16" dur="800" decel="100000" fill="hold"/>
                                        <p:tgtEl>
                                          <p:spTgt spid="133122"/>
                                        </p:tgtEl>
                                        <p:attrNameLst>
                                          <p:attrName>style.rotation</p:attrName>
                                        </p:attrNameLst>
                                      </p:cBhvr>
                                      <p:tavLst>
                                        <p:tav tm="0">
                                          <p:val>
                                            <p:fltVal val="-90"/>
                                          </p:val>
                                        </p:tav>
                                        <p:tav tm="100000">
                                          <p:val>
                                            <p:fltVal val="0"/>
                                          </p:val>
                                        </p:tav>
                                      </p:tavLst>
                                    </p:anim>
                                    <p:anim calcmode="lin" valueType="num">
                                      <p:cBhvr>
                                        <p:cTn id="17" dur="800" decel="100000" fill="hold"/>
                                        <p:tgtEl>
                                          <p:spTgt spid="133122"/>
                                        </p:tgtEl>
                                        <p:attrNameLst>
                                          <p:attrName>ppt_x</p:attrName>
                                        </p:attrNameLst>
                                      </p:cBhvr>
                                      <p:tavLst>
                                        <p:tav tm="0">
                                          <p:val>
                                            <p:strVal val="#ppt_x+0.4"/>
                                          </p:val>
                                        </p:tav>
                                        <p:tav tm="100000">
                                          <p:val>
                                            <p:strVal val="#ppt_x-0.05"/>
                                          </p:val>
                                        </p:tav>
                                      </p:tavLst>
                                    </p:anim>
                                    <p:anim calcmode="lin" valueType="num">
                                      <p:cBhvr>
                                        <p:cTn id="18" dur="800" decel="100000" fill="hold"/>
                                        <p:tgtEl>
                                          <p:spTgt spid="13312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6872287" y="221672"/>
            <a:ext cx="4219575" cy="1490543"/>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الشهوات</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Lusts</a:t>
            </a:r>
          </a:p>
        </p:txBody>
      </p:sp>
      <p:sp>
        <p:nvSpPr>
          <p:cNvPr id="133122" name="Rectangle 2">
            <a:extLst>
              <a:ext uri="{FF2B5EF4-FFF2-40B4-BE49-F238E27FC236}">
                <a16:creationId xmlns:a16="http://schemas.microsoft.com/office/drawing/2014/main" id="{745D45FC-67C9-4A6F-AF0A-9116F41D0C35}"/>
              </a:ext>
            </a:extLst>
          </p:cNvPr>
          <p:cNvSpPr>
            <a:spLocks noChangeArrowheads="1"/>
          </p:cNvSpPr>
          <p:nvPr/>
        </p:nvSpPr>
        <p:spPr bwMode="auto">
          <a:xfrm>
            <a:off x="892968" y="3415506"/>
            <a:ext cx="10406064" cy="3046988"/>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defRPr sz="2800" b="1">
                <a:solidFill>
                  <a:schemeClr val="tx1"/>
                </a:solidFill>
                <a:latin typeface="Times New Roman" panose="02020603050405020304" pitchFamily="18" charset="0"/>
                <a:cs typeface="Times New Roman" panose="02020603050405020304" pitchFamily="18" charset="0"/>
              </a:defRPr>
            </a:lvl1pPr>
            <a:lvl2pPr marL="742950" indent="-285750" algn="r" rtl="1">
              <a:defRPr sz="2800" b="1">
                <a:solidFill>
                  <a:schemeClr val="tx1"/>
                </a:solidFill>
                <a:latin typeface="Times New Roman" panose="02020603050405020304" pitchFamily="18" charset="0"/>
                <a:cs typeface="Times New Roman" panose="02020603050405020304" pitchFamily="18" charset="0"/>
              </a:defRPr>
            </a:lvl2pPr>
            <a:lvl3pPr marL="1143000" indent="-228600" algn="r" rtl="1">
              <a:defRPr sz="2800" b="1">
                <a:solidFill>
                  <a:schemeClr val="tx1"/>
                </a:solidFill>
                <a:latin typeface="Times New Roman" panose="02020603050405020304" pitchFamily="18" charset="0"/>
                <a:cs typeface="Times New Roman" panose="02020603050405020304" pitchFamily="18" charset="0"/>
              </a:defRPr>
            </a:lvl3pPr>
            <a:lvl4pPr marL="1600200" indent="-228600" algn="r" rtl="1">
              <a:defRPr sz="2800" b="1">
                <a:solidFill>
                  <a:schemeClr val="tx1"/>
                </a:solidFill>
                <a:latin typeface="Times New Roman" panose="02020603050405020304" pitchFamily="18" charset="0"/>
                <a:cs typeface="Times New Roman" panose="02020603050405020304" pitchFamily="18" charset="0"/>
              </a:defRPr>
            </a:lvl4pPr>
            <a:lvl5pPr marL="2057400" indent="-228600" algn="r" rtl="1">
              <a:defRPr sz="2800" b="1">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ctr" eaLnBrk="1" hangingPunct="1">
              <a:defRPr/>
            </a:pPr>
            <a:r>
              <a:rPr lang="ar-EG" altLang="en-US" sz="3200">
                <a:solidFill>
                  <a:schemeClr val="bg1"/>
                </a:solidFill>
              </a:rPr>
              <a:t>و الذي سقط بين الشوك هم الذين يسمعون ثم يذهبون فيختنقون من هموم الحياة و غناها و لذاتها و لا ينضجون ثمرا. (لو 8 : 14)</a:t>
            </a:r>
          </a:p>
          <a:p>
            <a:pPr algn="ctr" rtl="0" eaLnBrk="1" hangingPunct="1">
              <a:defRPr/>
            </a:pPr>
            <a:r>
              <a:rPr lang="en-US" altLang="en-US" sz="3200">
                <a:solidFill>
                  <a:schemeClr val="bg1"/>
                </a:solidFill>
              </a:rPr>
              <a:t>"Now the ones [that] fell among thorns are those who, when they have heard, go out and are choked with cares, riches, and pleasures of life, and bring no fruit to maturity. (Luk 8 : 14)</a:t>
            </a:r>
          </a:p>
        </p:txBody>
      </p:sp>
    </p:spTree>
    <p:extLst>
      <p:ext uri="{BB962C8B-B14F-4D97-AF65-F5344CB8AC3E}">
        <p14:creationId xmlns:p14="http://schemas.microsoft.com/office/powerpoint/2010/main" val="802573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6872287" y="221672"/>
            <a:ext cx="4219575" cy="1490543"/>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الشهوات</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Lusts</a:t>
            </a:r>
          </a:p>
        </p:txBody>
      </p:sp>
      <p:sp>
        <p:nvSpPr>
          <p:cNvPr id="133122" name="Rectangle 2"/>
          <p:cNvSpPr>
            <a:spLocks noChangeArrowheads="1"/>
          </p:cNvSpPr>
          <p:nvPr/>
        </p:nvSpPr>
        <p:spPr bwMode="auto">
          <a:xfrm>
            <a:off x="383815" y="1696949"/>
            <a:ext cx="11091861" cy="5016758"/>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 لا تحبوا العالم و لا الاشياء التي في العالم ان احب احد العالم فليست فيه محبة الاب.  لان كل ما في العالم شهوة الجسد و شهوة العيون و تعظم المعيشة ليس من الاب بل من العالم. و العالم يمضي و شهوته و اما الذي يصنع مشيئة الله فيثبت الى الابد.</a:t>
            </a:r>
          </a:p>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(1يو  2 :  15 – 17)</a:t>
            </a:r>
          </a:p>
          <a:p>
            <a:pPr algn="ctr" rtl="0" eaLnBrk="1" hangingPunct="1">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Do not love the world or the things in the world. If anyone loves the world, the love of the Father is not in him. For all that [is] in the world -- the lust of the flesh, the lust of the eyes, and the pride of life -- is not of the Father but is of the world. And the world is passing away, and the lust of it; but he who does the will of God abides forever. (1Jo  2 :  15 – 17)</a:t>
            </a:r>
          </a:p>
        </p:txBody>
      </p:sp>
    </p:spTree>
    <p:extLst>
      <p:ext uri="{BB962C8B-B14F-4D97-AF65-F5344CB8AC3E}">
        <p14:creationId xmlns:p14="http://schemas.microsoft.com/office/powerpoint/2010/main" val="3671585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18"/>
            <a:ext cx="12192000" cy="6913918"/>
          </a:xfrm>
          <a:prstGeom prst="rect">
            <a:avLst/>
          </a:prstGeom>
        </p:spPr>
      </p:pic>
      <p:sp>
        <p:nvSpPr>
          <p:cNvPr id="133122" name="Rectangle 2"/>
          <p:cNvSpPr>
            <a:spLocks noChangeArrowheads="1"/>
          </p:cNvSpPr>
          <p:nvPr/>
        </p:nvSpPr>
        <p:spPr bwMode="auto">
          <a:xfrm>
            <a:off x="463550" y="2551342"/>
            <a:ext cx="11523662" cy="3970318"/>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sz="2800" b="1" dirty="0">
                <a:solidFill>
                  <a:schemeClr val="bg1"/>
                </a:solidFill>
                <a:latin typeface="Times New Roman" panose="02020603050405020304" pitchFamily="18" charset="0"/>
                <a:cs typeface="Times New Roman" panose="02020603050405020304" pitchFamily="18" charset="0"/>
              </a:rPr>
              <a:t>  و لكن الروح يقول صريحا انه في الازمنة الاخيرة يرتد قوم عن الايمان تابعين ارواحا مضلة و تعاليم شياطين. في رياء اقوال كاذبة موسومة ضمائرهم. مانعين عن الزواج و امرين ان يمتنع عن اطعمة قد خلقها الله لتتناول بالشكر من المؤمنين و عارفي الحق. (1تى 4 : 1 – 3)</a:t>
            </a:r>
          </a:p>
          <a:p>
            <a:pPr algn="ctr" rtl="0">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Now the Spirit expressly says that in latter times some will depart from the faith, giving heed to deceiving spirits and doctrines of demons,. speaking lies in hypocrisy, having their own conscience seared with a hot </a:t>
            </a:r>
            <a:r>
              <a:rPr lang="en-US" altLang="en-US" sz="2800" b="1" dirty="0" err="1">
                <a:solidFill>
                  <a:schemeClr val="bg1"/>
                </a:solidFill>
                <a:latin typeface="Times New Roman" panose="02020603050405020304" pitchFamily="18" charset="0"/>
                <a:cs typeface="Times New Roman" panose="02020603050405020304" pitchFamily="18" charset="0"/>
              </a:rPr>
              <a:t>iron,.forbidding</a:t>
            </a:r>
            <a:r>
              <a:rPr lang="en-US" altLang="en-US" sz="2800" b="1" dirty="0">
                <a:solidFill>
                  <a:schemeClr val="bg1"/>
                </a:solidFill>
                <a:latin typeface="Times New Roman" panose="02020603050405020304" pitchFamily="18" charset="0"/>
                <a:cs typeface="Times New Roman" panose="02020603050405020304" pitchFamily="18" charset="0"/>
              </a:rPr>
              <a:t> to marry, [and commanding] to abstain from foods which God created to be received with thanksgiving by those who believe and know the truth.  ( 1Thi 4 : 1 – 3)</a:t>
            </a:r>
          </a:p>
        </p:txBody>
      </p:sp>
      <p:sp>
        <p:nvSpPr>
          <p:cNvPr id="7" name="AutoShape 19"/>
          <p:cNvSpPr>
            <a:spLocks noChangeArrowheads="1"/>
          </p:cNvSpPr>
          <p:nvPr/>
        </p:nvSpPr>
        <p:spPr bwMode="auto">
          <a:xfrm flipH="1">
            <a:off x="157163" y="158469"/>
            <a:ext cx="5691187" cy="2178487"/>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التبعية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Dependency (Being A Follower)</a:t>
            </a:r>
          </a:p>
        </p:txBody>
      </p:sp>
    </p:spTree>
    <p:extLst>
      <p:ext uri="{BB962C8B-B14F-4D97-AF65-F5344CB8AC3E}">
        <p14:creationId xmlns:p14="http://schemas.microsoft.com/office/powerpoint/2010/main" val="471635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33122"/>
                                        </p:tgtEl>
                                        <p:attrNameLst>
                                          <p:attrName>style.visibility</p:attrName>
                                        </p:attrNameLst>
                                      </p:cBhvr>
                                      <p:to>
                                        <p:strVal val="visible"/>
                                      </p:to>
                                    </p:set>
                                    <p:animEffect transition="in" filter="fade">
                                      <p:cBhvr>
                                        <p:cTn id="15" dur="800" decel="100000"/>
                                        <p:tgtEl>
                                          <p:spTgt spid="133122"/>
                                        </p:tgtEl>
                                      </p:cBhvr>
                                    </p:animEffect>
                                    <p:anim calcmode="lin" valueType="num">
                                      <p:cBhvr>
                                        <p:cTn id="16" dur="800" decel="100000" fill="hold"/>
                                        <p:tgtEl>
                                          <p:spTgt spid="133122"/>
                                        </p:tgtEl>
                                        <p:attrNameLst>
                                          <p:attrName>style.rotation</p:attrName>
                                        </p:attrNameLst>
                                      </p:cBhvr>
                                      <p:tavLst>
                                        <p:tav tm="0">
                                          <p:val>
                                            <p:fltVal val="-90"/>
                                          </p:val>
                                        </p:tav>
                                        <p:tav tm="100000">
                                          <p:val>
                                            <p:fltVal val="0"/>
                                          </p:val>
                                        </p:tav>
                                      </p:tavLst>
                                    </p:anim>
                                    <p:anim calcmode="lin" valueType="num">
                                      <p:cBhvr>
                                        <p:cTn id="17" dur="800" decel="100000" fill="hold"/>
                                        <p:tgtEl>
                                          <p:spTgt spid="133122"/>
                                        </p:tgtEl>
                                        <p:attrNameLst>
                                          <p:attrName>ppt_x</p:attrName>
                                        </p:attrNameLst>
                                      </p:cBhvr>
                                      <p:tavLst>
                                        <p:tav tm="0">
                                          <p:val>
                                            <p:strVal val="#ppt_x+0.4"/>
                                          </p:val>
                                        </p:tav>
                                        <p:tav tm="100000">
                                          <p:val>
                                            <p:strVal val="#ppt_x-0.05"/>
                                          </p:val>
                                        </p:tav>
                                      </p:tavLst>
                                    </p:anim>
                                    <p:anim calcmode="lin" valueType="num">
                                      <p:cBhvr>
                                        <p:cTn id="18" dur="800" decel="100000" fill="hold"/>
                                        <p:tgtEl>
                                          <p:spTgt spid="13312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18"/>
            <a:ext cx="12192000" cy="6913918"/>
          </a:xfrm>
          <a:prstGeom prst="rect">
            <a:avLst/>
          </a:prstGeom>
        </p:spPr>
      </p:pic>
      <p:sp>
        <p:nvSpPr>
          <p:cNvPr id="6" name="AutoShape 19"/>
          <p:cNvSpPr>
            <a:spLocks noChangeArrowheads="1"/>
          </p:cNvSpPr>
          <p:nvPr/>
        </p:nvSpPr>
        <p:spPr bwMode="auto">
          <a:xfrm flipH="1">
            <a:off x="157163" y="158469"/>
            <a:ext cx="5691187" cy="2178487"/>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التبعية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Dependency (Being A Follower)</a:t>
            </a:r>
          </a:p>
        </p:txBody>
      </p:sp>
      <p:sp>
        <p:nvSpPr>
          <p:cNvPr id="133122" name="Rectangle 2"/>
          <p:cNvSpPr>
            <a:spLocks noChangeArrowheads="1"/>
          </p:cNvSpPr>
          <p:nvPr/>
        </p:nvSpPr>
        <p:spPr bwMode="auto">
          <a:xfrm>
            <a:off x="356755" y="2551343"/>
            <a:ext cx="11201400" cy="4031873"/>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  و لكن اعلم هذا انه في الايام الاخيرة ستاتي ازمنة صعبة. لان الناس يكونون محبين لانفسهم محبين للمال متعظمين مستكبرين مجدفين غير طائعين لوالديهم غير شاكرين دنسين. بلا حنو بلا رضى ثالبين عديمي النزاهة شرسين غير محبين للصلاح.</a:t>
            </a:r>
          </a:p>
          <a:p>
            <a:pPr algn="ctr" rtl="0">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 But know this, that in the last days perilous times will come:. For men will be lovers of themselves, lovers of money, boasters, proud, blasphemers, disobedient to parents, unthankful, unholy,. unloving, unforgiving, slanderers, without self-control, brutal, despisers of good,.</a:t>
            </a:r>
          </a:p>
        </p:txBody>
      </p:sp>
    </p:spTree>
    <p:extLst>
      <p:ext uri="{BB962C8B-B14F-4D97-AF65-F5344CB8AC3E}">
        <p14:creationId xmlns:p14="http://schemas.microsoft.com/office/powerpoint/2010/main" val="1673009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18"/>
            <a:ext cx="12192000" cy="6913918"/>
          </a:xfrm>
          <a:prstGeom prst="rect">
            <a:avLst/>
          </a:prstGeom>
        </p:spPr>
      </p:pic>
      <p:sp>
        <p:nvSpPr>
          <p:cNvPr id="6" name="AutoShape 19"/>
          <p:cNvSpPr>
            <a:spLocks noChangeArrowheads="1"/>
          </p:cNvSpPr>
          <p:nvPr/>
        </p:nvSpPr>
        <p:spPr bwMode="auto">
          <a:xfrm flipH="1">
            <a:off x="157163" y="158469"/>
            <a:ext cx="5691187" cy="2178487"/>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التبعية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Dependency (Being A Follower)</a:t>
            </a:r>
          </a:p>
        </p:txBody>
      </p:sp>
      <p:sp>
        <p:nvSpPr>
          <p:cNvPr id="133122" name="Rectangle 2"/>
          <p:cNvSpPr>
            <a:spLocks noChangeArrowheads="1"/>
          </p:cNvSpPr>
          <p:nvPr/>
        </p:nvSpPr>
        <p:spPr bwMode="auto">
          <a:xfrm>
            <a:off x="604622" y="2332050"/>
            <a:ext cx="10801782" cy="4524315"/>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 خائنين مقتحمين متصلفين محبين للذات دون محبة لله. لهم صورة التقوى و لكنهم منكرون قوتها فاعرض عن هؤلاء. فانه من هؤلاء هم الذين يدخلون البيوت و يسبون نسيات محملات خطايا منساقات بشهوات مختلفة. (2تى 3 : 1 – 6)</a:t>
            </a:r>
          </a:p>
          <a:p>
            <a:pPr algn="ctr" rtl="0">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  traitors, headstrong, haughty, lovers of pleasure rather than lovers of God,. having a form of godliness but denying its power. And from such people turn away!. For of this sort are those who creep into households and make captives of gullible women loaded down with sins, led away by various lusts,. (2Thi 3 : 1 – 6)</a:t>
            </a:r>
          </a:p>
        </p:txBody>
      </p:sp>
    </p:spTree>
    <p:extLst>
      <p:ext uri="{BB962C8B-B14F-4D97-AF65-F5344CB8AC3E}">
        <p14:creationId xmlns:p14="http://schemas.microsoft.com/office/powerpoint/2010/main" val="4085387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918"/>
            <a:ext cx="12192000" cy="6913918"/>
          </a:xfrm>
          <a:prstGeom prst="rect">
            <a:avLst/>
          </a:prstGeom>
        </p:spPr>
      </p:pic>
      <p:sp>
        <p:nvSpPr>
          <p:cNvPr id="6" name="AutoShape 19"/>
          <p:cNvSpPr>
            <a:spLocks noChangeArrowheads="1"/>
          </p:cNvSpPr>
          <p:nvPr/>
        </p:nvSpPr>
        <p:spPr bwMode="auto">
          <a:xfrm flipH="1">
            <a:off x="157163" y="158469"/>
            <a:ext cx="5691187" cy="2178487"/>
          </a:xfrm>
          <a:prstGeom prst="flowChartDocument">
            <a:avLst/>
          </a:prstGeom>
          <a:solidFill>
            <a:srgbClr val="C00000">
              <a:alpha val="87057"/>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التبعية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Dependency (Being A Follower)</a:t>
            </a:r>
          </a:p>
        </p:txBody>
      </p:sp>
      <p:sp>
        <p:nvSpPr>
          <p:cNvPr id="133122" name="Rectangle 2"/>
          <p:cNvSpPr>
            <a:spLocks noChangeArrowheads="1"/>
          </p:cNvSpPr>
          <p:nvPr/>
        </p:nvSpPr>
        <p:spPr bwMode="auto">
          <a:xfrm>
            <a:off x="1166019" y="2581541"/>
            <a:ext cx="9859962" cy="4031873"/>
          </a:xfrm>
          <a:prstGeom prst="rect">
            <a:avLst/>
          </a:prstGeom>
          <a:solidFill>
            <a:schemeClr val="tx1">
              <a:alpha val="74901"/>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 و متى اخرج خرافه الخاصة يذهب امامها و الخراف تتبعه لانها تعرف صوته.  و اما الغريب فلا تتبعه بل تهرب منه لانها لا تعرف صوت الغرباء. ( يو 10 : 4 ، 5)</a:t>
            </a:r>
          </a:p>
          <a:p>
            <a:pPr algn="ctr" rtl="0">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"And when he brings out his own sheep, he goes before them; and the sheep follow him, for they know his voice. "Yet they will by no means follow a stranger, but will flee from him, for they do not know the voice of strangers". (Joh 10 : 4 , 5)</a:t>
            </a:r>
          </a:p>
        </p:txBody>
      </p:sp>
    </p:spTree>
    <p:extLst>
      <p:ext uri="{BB962C8B-B14F-4D97-AF65-F5344CB8AC3E}">
        <p14:creationId xmlns:p14="http://schemas.microsoft.com/office/powerpoint/2010/main" val="134611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9" name="AutoShape 19"/>
          <p:cNvSpPr>
            <a:spLocks noChangeArrowheads="1"/>
          </p:cNvSpPr>
          <p:nvPr/>
        </p:nvSpPr>
        <p:spPr bwMode="auto">
          <a:xfrm flipH="1">
            <a:off x="2170136" y="71440"/>
            <a:ext cx="7840608" cy="1490543"/>
          </a:xfrm>
          <a:prstGeom prst="flowChartDocument">
            <a:avLst/>
          </a:prstGeom>
          <a:solidFill>
            <a:srgbClr val="990000">
              <a:alpha val="83136"/>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محبة المال (الطمع)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Loving Money (Greed)</a:t>
            </a:r>
            <a:r>
              <a:rPr lang="ar-EG" altLang="en-US" sz="3600" b="1" dirty="0">
                <a:solidFill>
                  <a:schemeClr val="bg1"/>
                </a:solidFill>
                <a:latin typeface="Times New Roman" panose="02020603050405020304" pitchFamily="18" charset="0"/>
                <a:cs typeface="Times New Roman" panose="02020603050405020304" pitchFamily="18" charset="0"/>
              </a:rPr>
              <a:t> </a:t>
            </a:r>
          </a:p>
        </p:txBody>
      </p:sp>
      <p:sp>
        <p:nvSpPr>
          <p:cNvPr id="9" name="Rectangle 2">
            <a:extLst>
              <a:ext uri="{FF2B5EF4-FFF2-40B4-BE49-F238E27FC236}">
                <a16:creationId xmlns:a16="http://schemas.microsoft.com/office/drawing/2014/main" id="{13BC21A0-EA56-4578-879E-7160F597644B}"/>
              </a:ext>
            </a:extLst>
          </p:cNvPr>
          <p:cNvSpPr>
            <a:spLocks noChangeArrowheads="1"/>
          </p:cNvSpPr>
          <p:nvPr/>
        </p:nvSpPr>
        <p:spPr bwMode="auto">
          <a:xfrm>
            <a:off x="306388" y="2531387"/>
            <a:ext cx="11601450" cy="4056495"/>
          </a:xfrm>
          <a:prstGeom prst="rect">
            <a:avLst/>
          </a:prstGeom>
          <a:solidFill>
            <a:schemeClr val="accent6">
              <a:lumMod val="50000"/>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defRPr/>
            </a:pPr>
            <a:r>
              <a:rPr lang="ar-EG" sz="2800" b="1" dirty="0">
                <a:solidFill>
                  <a:schemeClr val="bg1"/>
                </a:solidFill>
              </a:rPr>
              <a:t>و اما التقوى مع القناعة فهي تجارة عظيمة. لاننا لم ندخل العالم بشيء و واضح اننا لا نقدر ان نخرج منه بشيء. فان كان لنا قوت و كسوة فلنكتف بهما. و اما الذين يريدون ان يكونوا اغنياء فيسقطون في تجربة و فخ و شهوات كثيرة غبية و مضرة تغرق الناس في العطب و الهلاك.</a:t>
            </a:r>
          </a:p>
          <a:p>
            <a:pPr algn="ctr" rtl="0">
              <a:buFontTx/>
              <a:buNone/>
              <a:defRPr/>
            </a:pPr>
            <a:r>
              <a:rPr lang="en-US" sz="2800" b="1" dirty="0">
                <a:solidFill>
                  <a:schemeClr val="bg1"/>
                </a:solidFill>
              </a:rPr>
              <a:t>Now godliness with contentment is great gain.</a:t>
            </a:r>
            <a:r>
              <a:rPr lang="ar-EG" sz="2800" b="1" dirty="0">
                <a:solidFill>
                  <a:schemeClr val="bg1"/>
                </a:solidFill>
              </a:rPr>
              <a:t> </a:t>
            </a:r>
            <a:r>
              <a:rPr lang="en-US" sz="2800" b="1" dirty="0">
                <a:solidFill>
                  <a:schemeClr val="bg1"/>
                </a:solidFill>
              </a:rPr>
              <a:t>For we brought nothing into [this] world, [and it is] certain we can carry nothing out. And having food and clothing, with these we shall be content. But those who desire to be rich fall into temptation and a snare, and [into] many foolish and harmful lusts which drown men in destruction and perdition.</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1819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39"/>
                                        </p:tgtEl>
                                        <p:attrNameLst>
                                          <p:attrName>style.visibility</p:attrName>
                                        </p:attrNameLst>
                                      </p:cBhvr>
                                      <p:to>
                                        <p:strVal val="visible"/>
                                      </p:to>
                                    </p:set>
                                    <p:anim calcmode="lin" valueType="num">
                                      <p:cBhvr>
                                        <p:cTn id="7" dur="1000" fill="hold"/>
                                        <p:tgtEl>
                                          <p:spTgt spid="133139"/>
                                        </p:tgtEl>
                                        <p:attrNameLst>
                                          <p:attrName>ppt_w</p:attrName>
                                        </p:attrNameLst>
                                      </p:cBhvr>
                                      <p:tavLst>
                                        <p:tav tm="0">
                                          <p:val>
                                            <p:fltVal val="0"/>
                                          </p:val>
                                        </p:tav>
                                        <p:tav tm="100000">
                                          <p:val>
                                            <p:strVal val="#ppt_w"/>
                                          </p:val>
                                        </p:tav>
                                      </p:tavLst>
                                    </p:anim>
                                    <p:anim calcmode="lin" valueType="num">
                                      <p:cBhvr>
                                        <p:cTn id="8" dur="1000" fill="hold"/>
                                        <p:tgtEl>
                                          <p:spTgt spid="133139"/>
                                        </p:tgtEl>
                                        <p:attrNameLst>
                                          <p:attrName>ppt_h</p:attrName>
                                        </p:attrNameLst>
                                      </p:cBhvr>
                                      <p:tavLst>
                                        <p:tav tm="0">
                                          <p:val>
                                            <p:fltVal val="0"/>
                                          </p:val>
                                        </p:tav>
                                        <p:tav tm="100000">
                                          <p:val>
                                            <p:strVal val="#ppt_h"/>
                                          </p:val>
                                        </p:tav>
                                      </p:tavLst>
                                    </p:anim>
                                    <p:anim calcmode="lin" valueType="num">
                                      <p:cBhvr>
                                        <p:cTn id="9" dur="1000" fill="hold"/>
                                        <p:tgtEl>
                                          <p:spTgt spid="1331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800" decel="100000"/>
                                        <p:tgtEl>
                                          <p:spTgt spid="9"/>
                                        </p:tgtEl>
                                      </p:cBhvr>
                                    </p:animEffect>
                                    <p:anim calcmode="lin" valueType="num">
                                      <p:cBhvr>
                                        <p:cTn id="16" dur="800" decel="100000" fill="hold"/>
                                        <p:tgtEl>
                                          <p:spTgt spid="9"/>
                                        </p:tgtEl>
                                        <p:attrNameLst>
                                          <p:attrName>style.rotation</p:attrName>
                                        </p:attrNameLst>
                                      </p:cBhvr>
                                      <p:tavLst>
                                        <p:tav tm="0">
                                          <p:val>
                                            <p:fltVal val="-90"/>
                                          </p:val>
                                        </p:tav>
                                        <p:tav tm="100000">
                                          <p:val>
                                            <p:fltVal val="0"/>
                                          </p:val>
                                        </p:tav>
                                      </p:tavLst>
                                    </p:anim>
                                    <p:anim calcmode="lin" valueType="num">
                                      <p:cBhvr>
                                        <p:cTn id="17" dur="800" decel="100000" fill="hold"/>
                                        <p:tgtEl>
                                          <p:spTgt spid="9"/>
                                        </p:tgtEl>
                                        <p:attrNameLst>
                                          <p:attrName>ppt_x</p:attrName>
                                        </p:attrNameLst>
                                      </p:cBhvr>
                                      <p:tavLst>
                                        <p:tav tm="0">
                                          <p:val>
                                            <p:strVal val="#ppt_x+0.4"/>
                                          </p:val>
                                        </p:tav>
                                        <p:tav tm="100000">
                                          <p:val>
                                            <p:strVal val="#ppt_x-0.05"/>
                                          </p:val>
                                        </p:tav>
                                      </p:tavLst>
                                    </p:anim>
                                    <p:anim calcmode="lin" valueType="num">
                                      <p:cBhvr>
                                        <p:cTn id="18" dur="800" decel="100000" fill="hold"/>
                                        <p:tgtEl>
                                          <p:spTgt spid="9"/>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9"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13BC21A0-EA56-4578-879E-7160F597644B}"/>
              </a:ext>
            </a:extLst>
          </p:cNvPr>
          <p:cNvSpPr>
            <a:spLocks noChangeArrowheads="1"/>
          </p:cNvSpPr>
          <p:nvPr/>
        </p:nvSpPr>
        <p:spPr bwMode="auto">
          <a:xfrm>
            <a:off x="392113" y="3001963"/>
            <a:ext cx="11430000" cy="3625608"/>
          </a:xfrm>
          <a:prstGeom prst="rect">
            <a:avLst/>
          </a:prstGeom>
          <a:solidFill>
            <a:schemeClr val="accent6">
              <a:lumMod val="50000"/>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p>
            <a:pPr algn="ctr" rtl="1">
              <a:spcBef>
                <a:spcPct val="20000"/>
              </a:spcBef>
            </a:pPr>
            <a:r>
              <a:rPr lang="ar-EG" sz="2800" b="1" dirty="0">
                <a:solidFill>
                  <a:schemeClr val="bg1"/>
                </a:solidFill>
                <a:latin typeface="Arial" panose="020B0604020202020204" pitchFamily="34" charset="0"/>
                <a:cs typeface="Arial" panose="020B0604020202020204" pitchFamily="34" charset="0"/>
              </a:rPr>
              <a:t>لان محبة المال اصل لكل الشرور الذي اذ ابتغاه قوم ضلوا عن الايمان و طعنوا انفسهم باوجاع كثيرة. و اما انت يا انسان الله فاهرب من هذا و اتبع البر و التقوى و الايمان و المحبة و الصبر و الوداعة. (1تى 6 : 6 – 11)</a:t>
            </a:r>
          </a:p>
          <a:p>
            <a:pPr algn="ctr" rtl="1">
              <a:spcBef>
                <a:spcPct val="20000"/>
              </a:spcBef>
            </a:pPr>
            <a:r>
              <a:rPr lang="en-US" sz="2800" b="1" dirty="0">
                <a:solidFill>
                  <a:schemeClr val="bg1"/>
                </a:solidFill>
                <a:latin typeface="Arial" panose="020B0604020202020204" pitchFamily="34" charset="0"/>
                <a:cs typeface="Arial" panose="020B0604020202020204" pitchFamily="34" charset="0"/>
              </a:rPr>
              <a:t>For the love of money is a root of all [kinds of] evil, for which some have strayed from the faith in their greediness, and pierced themselves through with many sorrows. But you, O man of God, flee these things and pursue righteousness, godliness, faith, love, patience, gentleness.</a:t>
            </a:r>
            <a:r>
              <a:rPr lang="ar-EG" sz="2800" b="1"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(1Thi 6 : 6 – 11)</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5" name="AutoShape 19"/>
          <p:cNvSpPr>
            <a:spLocks noChangeArrowheads="1"/>
          </p:cNvSpPr>
          <p:nvPr/>
        </p:nvSpPr>
        <p:spPr bwMode="auto">
          <a:xfrm flipH="1">
            <a:off x="2170136" y="71440"/>
            <a:ext cx="7840608" cy="1490543"/>
          </a:xfrm>
          <a:prstGeom prst="flowChartDocument">
            <a:avLst/>
          </a:prstGeom>
          <a:solidFill>
            <a:srgbClr val="990000">
              <a:alpha val="83136"/>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محبة المال (الطمع)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Loving Money (Greed)</a:t>
            </a:r>
            <a:r>
              <a:rPr lang="ar-EG" altLang="en-US" sz="36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1776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2170136" y="71440"/>
            <a:ext cx="7840608" cy="1490543"/>
          </a:xfrm>
          <a:prstGeom prst="flowChartDocument">
            <a:avLst/>
          </a:prstGeom>
          <a:solidFill>
            <a:srgbClr val="990000">
              <a:alpha val="83136"/>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محبة المال (الطمع)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Loving Money (Greed)</a:t>
            </a:r>
            <a:r>
              <a:rPr lang="ar-EG" altLang="en-US" sz="3600" b="1" dirty="0">
                <a:solidFill>
                  <a:schemeClr val="bg1"/>
                </a:solidFill>
                <a:latin typeface="Times New Roman" panose="02020603050405020304" pitchFamily="18" charset="0"/>
                <a:cs typeface="Times New Roman" panose="02020603050405020304" pitchFamily="18" charset="0"/>
              </a:rPr>
              <a:t> </a:t>
            </a:r>
          </a:p>
        </p:txBody>
      </p:sp>
      <p:sp>
        <p:nvSpPr>
          <p:cNvPr id="9" name="Rectangle 2">
            <a:extLst>
              <a:ext uri="{FF2B5EF4-FFF2-40B4-BE49-F238E27FC236}">
                <a16:creationId xmlns:a16="http://schemas.microsoft.com/office/drawing/2014/main" id="{13BC21A0-EA56-4578-879E-7160F597644B}"/>
              </a:ext>
            </a:extLst>
          </p:cNvPr>
          <p:cNvSpPr>
            <a:spLocks noChangeArrowheads="1"/>
          </p:cNvSpPr>
          <p:nvPr/>
        </p:nvSpPr>
        <p:spPr bwMode="auto">
          <a:xfrm>
            <a:off x="325434" y="2214563"/>
            <a:ext cx="11758612" cy="4487382"/>
          </a:xfrm>
          <a:prstGeom prst="rect">
            <a:avLst/>
          </a:prstGeom>
          <a:solidFill>
            <a:schemeClr val="accent6">
              <a:lumMod val="50000"/>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defRPr/>
            </a:pPr>
            <a:r>
              <a:rPr lang="ar-EG" sz="2800" b="1" dirty="0">
                <a:solidFill>
                  <a:schemeClr val="bg1"/>
                </a:solidFill>
              </a:rPr>
              <a:t>و قال له واحد من الجمع يا معلم قل لاخي ان يقاسمني الميراث. فقال له يا انسان من اقامني عليكما قاضيا او مقسما. و قال لهم انظروا و تحفظوا من الطمع فانه متى كان لاحد كثير فليست حياته من امواله. و ضرب لهم مثلا قائلا انسان غني اخصبت كورته. (لو 12 : 13 – 16)</a:t>
            </a:r>
          </a:p>
          <a:p>
            <a:pPr algn="ctr" rtl="0">
              <a:buFontTx/>
              <a:buNone/>
              <a:defRPr/>
            </a:pPr>
            <a:r>
              <a:rPr lang="en-US" sz="2800" b="1" dirty="0">
                <a:solidFill>
                  <a:schemeClr val="bg1"/>
                </a:solidFill>
              </a:rPr>
              <a:t>Then one from the crowd said to Him, "Teacher, tell my brother to divide the inheritance with me". But He said to him, "Man, who made Me a judge or an arbitrator over you?". And He said to them, "Take heed and beware of  covetousness, for one's life does not consist in the abundance of the things he possesses". Then He spoke a parable to them, saying: "The ground of a certain rich man yielded plentifully. (</a:t>
            </a:r>
            <a:r>
              <a:rPr lang="en-US" sz="2800" b="1" dirty="0" err="1">
                <a:solidFill>
                  <a:schemeClr val="bg1"/>
                </a:solidFill>
              </a:rPr>
              <a:t>Luk</a:t>
            </a:r>
            <a:r>
              <a:rPr lang="en-US" sz="2800" b="1" dirty="0">
                <a:solidFill>
                  <a:schemeClr val="bg1"/>
                </a:solidFill>
              </a:rPr>
              <a:t> 12 : 13 – 16)</a:t>
            </a:r>
          </a:p>
        </p:txBody>
      </p:sp>
    </p:spTree>
    <p:extLst>
      <p:ext uri="{BB962C8B-B14F-4D97-AF65-F5344CB8AC3E}">
        <p14:creationId xmlns:p14="http://schemas.microsoft.com/office/powerpoint/2010/main" val="1725599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6"/>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2" name="Rectangle 2"/>
          <p:cNvSpPr>
            <a:spLocks noChangeArrowheads="1"/>
          </p:cNvSpPr>
          <p:nvPr/>
        </p:nvSpPr>
        <p:spPr bwMode="auto">
          <a:xfrm>
            <a:off x="1714499" y="3986213"/>
            <a:ext cx="9101137" cy="2646364"/>
          </a:xfrm>
          <a:prstGeom prst="rect">
            <a:avLst/>
          </a:prstGeom>
          <a:solidFill>
            <a:schemeClr val="bg2">
              <a:lumMod val="10000"/>
              <a:alpha val="67058"/>
            </a:schemeClr>
          </a:solidFill>
          <a:ln w="57150">
            <a:solidFill>
              <a:schemeClr val="bg1"/>
            </a:solidFill>
            <a:miter lim="800000"/>
            <a:headEnd/>
            <a:tailEnd/>
          </a:ln>
          <a:effectLst>
            <a:outerShdw dist="17961" dir="2700000" algn="ctr" rotWithShape="0">
              <a:schemeClr val="tx1">
                <a:alpha val="29999"/>
              </a:schemeClr>
            </a:outerShdw>
          </a:effec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ar-EG" altLang="en-US" b="1">
                <a:solidFill>
                  <a:schemeClr val="bg1"/>
                </a:solidFill>
                <a:latin typeface="Times New Roman" panose="02020603050405020304" pitchFamily="18" charset="0"/>
                <a:cs typeface="Times New Roman" panose="02020603050405020304" pitchFamily="18" charset="0"/>
              </a:rPr>
              <a:t>ادخلوا من الباب الضيق لانه واسع الباب و رحب الطريق الذي يؤدي الى الهلاك و كثيرون هم الذين يدخلون منه (مت  7 :  13)</a:t>
            </a:r>
          </a:p>
          <a:p>
            <a:pPr algn="ctr" rtl="0">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 Enter by the narrow gate; for wide [is] the gate and broad [is] the way that leads to destruction, and there are many who go in by it (Mat  7 :  13)</a:t>
            </a: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549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13BC21A0-EA56-4578-879E-7160F597644B}"/>
              </a:ext>
            </a:extLst>
          </p:cNvPr>
          <p:cNvSpPr>
            <a:spLocks noChangeArrowheads="1"/>
          </p:cNvSpPr>
          <p:nvPr/>
        </p:nvSpPr>
        <p:spPr bwMode="auto">
          <a:xfrm>
            <a:off x="258761" y="1750857"/>
            <a:ext cx="11433175" cy="4918269"/>
          </a:xfrm>
          <a:prstGeom prst="rect">
            <a:avLst/>
          </a:prstGeom>
          <a:solidFill>
            <a:schemeClr val="accent6">
              <a:lumMod val="50000"/>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p>
            <a:pPr algn="ctr" rtl="1">
              <a:spcBef>
                <a:spcPct val="20000"/>
              </a:spcBef>
            </a:pPr>
            <a:r>
              <a:rPr lang="ar-EG" sz="2800" b="1" dirty="0">
                <a:solidFill>
                  <a:schemeClr val="bg1"/>
                </a:solidFill>
                <a:latin typeface="Arial" panose="020B0604020202020204" pitchFamily="34" charset="0"/>
                <a:cs typeface="Arial" panose="020B0604020202020204" pitchFamily="34" charset="0"/>
              </a:rPr>
              <a:t>فحدثت مخاصمة بين رعاة مواشي ابرام و رعاة مواشي لوط و كان الكنعانيون و الفرزيون حينئذ ساكنين في الارض. فقال ابرام للوط لا تكن مخاصمة بيني و بينك و بين رعاتي و رعاتك لاننا نحن اخوان. اليست كل الارض امامك اعتزل عني ان ذهبت شمالا فانا يمينا و ان يمينا فانا شمالا.</a:t>
            </a:r>
          </a:p>
          <a:p>
            <a:pPr algn="ctr" rtl="1">
              <a:spcBef>
                <a:spcPct val="20000"/>
              </a:spcBef>
            </a:pPr>
            <a:r>
              <a:rPr lang="en-US" sz="2800" b="1" dirty="0">
                <a:solidFill>
                  <a:schemeClr val="bg1"/>
                </a:solidFill>
                <a:latin typeface="Arial" panose="020B0604020202020204" pitchFamily="34" charset="0"/>
                <a:cs typeface="Arial" panose="020B0604020202020204" pitchFamily="34" charset="0"/>
              </a:rPr>
              <a:t>And there was strife between the herdsmen of Abram's livestock and the herdsmen of Lot’s </a:t>
            </a:r>
            <a:r>
              <a:rPr lang="en-US" sz="2800" b="1" dirty="0" err="1">
                <a:solidFill>
                  <a:schemeClr val="bg1"/>
                </a:solidFill>
                <a:latin typeface="Arial" panose="020B0604020202020204" pitchFamily="34" charset="0"/>
                <a:cs typeface="Arial" panose="020B0604020202020204" pitchFamily="34" charset="0"/>
              </a:rPr>
              <a:t>livestock.The</a:t>
            </a:r>
            <a:r>
              <a:rPr lang="en-US" sz="2800" b="1" dirty="0">
                <a:solidFill>
                  <a:schemeClr val="bg1"/>
                </a:solidFill>
                <a:latin typeface="Arial" panose="020B0604020202020204" pitchFamily="34" charset="0"/>
                <a:cs typeface="Arial" panose="020B0604020202020204" pitchFamily="34" charset="0"/>
              </a:rPr>
              <a:t> Canaanites and the Perizzites then dwelt in the land. So Abram said to Lot, "Please let there be no strife between you and me, and between my herdsmen and your herdsmen; for we [are] brethren. "[Is] not the whole land before you? Please separate from me. If [you take] the left, then I will go to the right; or, if [you go] to the right, then I will go to the left".</a:t>
            </a:r>
          </a:p>
        </p:txBody>
      </p:sp>
      <p:sp>
        <p:nvSpPr>
          <p:cNvPr id="5" name="AutoShape 19"/>
          <p:cNvSpPr>
            <a:spLocks noChangeArrowheads="1"/>
          </p:cNvSpPr>
          <p:nvPr/>
        </p:nvSpPr>
        <p:spPr bwMode="auto">
          <a:xfrm flipH="1">
            <a:off x="2170136" y="71440"/>
            <a:ext cx="7840608" cy="1490543"/>
          </a:xfrm>
          <a:prstGeom prst="flowChartDocument">
            <a:avLst/>
          </a:prstGeom>
          <a:solidFill>
            <a:srgbClr val="990000">
              <a:alpha val="83136"/>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محبة المال (الطمع)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Loving Money (Greed)</a:t>
            </a:r>
            <a:r>
              <a:rPr lang="ar-EG" altLang="en-US" sz="36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09432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chemeClr val="accent6">
              <a:lumMod val="50000"/>
            </a:schemeClr>
          </a:solidFill>
          <a:ln w="9525">
            <a:solidFill>
              <a:srgbClr val="FFCC99"/>
            </a:solidFill>
            <a:miter lim="800000"/>
            <a:headEnd/>
            <a:tailEnd/>
          </a:ln>
          <a:effectLst>
            <a:outerShdw dist="17961" dir="2700000" algn="ctr" rotWithShape="0">
              <a:schemeClr val="tx1">
                <a:alpha val="29999"/>
              </a:schemeClr>
            </a:outerShdw>
          </a:effectLst>
        </p:spPr>
      </p:pic>
      <p:sp>
        <p:nvSpPr>
          <p:cNvPr id="9" name="Rectangle 2">
            <a:extLst>
              <a:ext uri="{FF2B5EF4-FFF2-40B4-BE49-F238E27FC236}">
                <a16:creationId xmlns:a16="http://schemas.microsoft.com/office/drawing/2014/main" id="{13BC21A0-EA56-4578-879E-7160F597644B}"/>
              </a:ext>
            </a:extLst>
          </p:cNvPr>
          <p:cNvSpPr>
            <a:spLocks noChangeArrowheads="1"/>
          </p:cNvSpPr>
          <p:nvPr/>
        </p:nvSpPr>
        <p:spPr bwMode="auto">
          <a:xfrm>
            <a:off x="371475" y="2608264"/>
            <a:ext cx="11672888" cy="4056495"/>
          </a:xfrm>
          <a:prstGeom prst="rect">
            <a:avLst/>
          </a:prstGeom>
          <a:solidFill>
            <a:schemeClr val="accent6">
              <a:lumMod val="50000"/>
            </a:scheme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p>
            <a:pPr algn="ctr" rtl="1">
              <a:spcBef>
                <a:spcPct val="20000"/>
              </a:spcBef>
            </a:pPr>
            <a:r>
              <a:rPr lang="ar-EG" sz="2800" b="1" dirty="0">
                <a:solidFill>
                  <a:schemeClr val="bg1"/>
                </a:solidFill>
                <a:latin typeface="Arial" panose="020B0604020202020204" pitchFamily="34" charset="0"/>
                <a:cs typeface="Arial" panose="020B0604020202020204" pitchFamily="34" charset="0"/>
              </a:rPr>
              <a:t>فرفع لوط عينيه و راى كل دائرة الاردن ان جميعها سقي قبلما اخرب الرب سدوم و عمورة كجنة الرب كارض مصر حينما تجيء الى صوغر.فاختار لوط لنفسه كل دائرة الاردن و ارتحل لوط شرقا فاعتزل الواحد عن الاخر. (تك 13 : 7 – 11)</a:t>
            </a:r>
          </a:p>
          <a:p>
            <a:pPr algn="ctr" rtl="1">
              <a:spcBef>
                <a:spcPct val="20000"/>
              </a:spcBef>
            </a:pPr>
            <a:r>
              <a:rPr lang="en-US" sz="2800" b="1" dirty="0">
                <a:solidFill>
                  <a:schemeClr val="bg1"/>
                </a:solidFill>
                <a:latin typeface="Arial" panose="020B0604020202020204" pitchFamily="34" charset="0"/>
                <a:cs typeface="Arial" panose="020B0604020202020204" pitchFamily="34" charset="0"/>
              </a:rPr>
              <a:t>And Lot lifted his eyes and saw all the plain of Jordan, that it [was] well watered everywhere (before the LORD destroyed Sodom and Gomorrah) like the garden of the LORD, like the land of Egypt as you go toward </a:t>
            </a:r>
            <a:r>
              <a:rPr lang="en-US" sz="2800" b="1" dirty="0" err="1">
                <a:solidFill>
                  <a:schemeClr val="bg1"/>
                </a:solidFill>
                <a:latin typeface="Arial" panose="020B0604020202020204" pitchFamily="34" charset="0"/>
                <a:cs typeface="Arial" panose="020B0604020202020204" pitchFamily="34" charset="0"/>
              </a:rPr>
              <a:t>Zoar</a:t>
            </a:r>
            <a:r>
              <a:rPr lang="en-US" sz="2800" b="1" dirty="0">
                <a:solidFill>
                  <a:schemeClr val="bg1"/>
                </a:solidFill>
                <a:latin typeface="Arial" panose="020B0604020202020204" pitchFamily="34" charset="0"/>
                <a:cs typeface="Arial" panose="020B0604020202020204" pitchFamily="34" charset="0"/>
              </a:rPr>
              <a:t>. Then Lot chose for himself all the plain of Jordan, and Lot journeyed east. And they separated from each other. (GE 13 : 7 – 11)</a:t>
            </a:r>
            <a:endParaRPr lang="ar-EG" sz="2800" b="1" dirty="0">
              <a:solidFill>
                <a:schemeClr val="bg1"/>
              </a:solidFill>
              <a:latin typeface="Arial" panose="020B0604020202020204" pitchFamily="34" charset="0"/>
              <a:cs typeface="Arial" panose="020B0604020202020204" pitchFamily="34" charset="0"/>
            </a:endParaRPr>
          </a:p>
        </p:txBody>
      </p:sp>
      <p:sp>
        <p:nvSpPr>
          <p:cNvPr id="6" name="AutoShape 19"/>
          <p:cNvSpPr>
            <a:spLocks noChangeArrowheads="1"/>
          </p:cNvSpPr>
          <p:nvPr/>
        </p:nvSpPr>
        <p:spPr bwMode="auto">
          <a:xfrm flipH="1">
            <a:off x="2170136" y="71440"/>
            <a:ext cx="7840608" cy="1490543"/>
          </a:xfrm>
          <a:prstGeom prst="flowChartDocument">
            <a:avLst/>
          </a:prstGeom>
          <a:solidFill>
            <a:srgbClr val="990000">
              <a:alpha val="83136"/>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محبة المال (الطمع)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Loving Money (Greed)</a:t>
            </a:r>
            <a:r>
              <a:rPr lang="ar-EG" altLang="en-US" sz="3600" b="1"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59129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9"/>
          <p:cNvSpPr>
            <a:spLocks noChangeArrowheads="1"/>
          </p:cNvSpPr>
          <p:nvPr/>
        </p:nvSpPr>
        <p:spPr bwMode="auto">
          <a:xfrm flipH="1">
            <a:off x="1203218" y="191355"/>
            <a:ext cx="9785564" cy="1490543"/>
          </a:xfrm>
          <a:prstGeom prst="flowChartDocument">
            <a:avLst/>
          </a:prstGeom>
          <a:solidFill>
            <a:schemeClr val="tx1">
              <a:lumMod val="95000"/>
              <a:lumOff val="5000"/>
              <a:alpha val="83136"/>
            </a:scheme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الرياء (الغش والكذب)</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Hypocrisy (Cheating and Lying)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330992" y="3429000"/>
            <a:ext cx="11530013" cy="3194721"/>
          </a:xfrm>
          <a:prstGeom prst="rect">
            <a:avLst/>
          </a:prstGeom>
          <a:solidFill>
            <a:srgbClr val="002060">
              <a:alpha val="74901"/>
            </a:srgb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2800" b="1" dirty="0">
                <a:solidFill>
                  <a:schemeClr val="bg1"/>
                </a:solidFill>
              </a:rPr>
              <a:t>ويل لكم ايها الكتبة و الفريسيون المراؤون لانكم تنقون خارج الكاس و الصحفة و هما من داخل مملوان اختطافا و دعارة. ايها الفريسي الاعمى نق اولا داخل الكاس و الصحفة لكي يكون خارجهما ايضا نقيا.</a:t>
            </a:r>
            <a:endParaRPr lang="ar-EG" altLang="en-US" sz="2800" b="1" dirty="0">
              <a:solidFill>
                <a:schemeClr val="bg1"/>
              </a:solidFill>
              <a:latin typeface="Times New Roman" panose="02020603050405020304" pitchFamily="18" charset="0"/>
              <a:cs typeface="Times New Roman" panose="02020603050405020304" pitchFamily="18" charset="0"/>
            </a:endParaRPr>
          </a:p>
          <a:p>
            <a:pPr algn="ctr" rtl="0">
              <a:buFontTx/>
              <a:buNone/>
            </a:pPr>
            <a:r>
              <a:rPr lang="en-US" altLang="en-US" sz="2800" b="1" dirty="0">
                <a:solidFill>
                  <a:schemeClr val="bg1"/>
                </a:solidFill>
              </a:rPr>
              <a:t>"Woe to you, scribes and Pharisees, hypocrites! For you cleanse the outside of the cup and dish, but inside they are full of extortion and self-</a:t>
            </a:r>
            <a:r>
              <a:rPr lang="en-US" altLang="en-US" sz="2800" b="1" dirty="0" err="1">
                <a:solidFill>
                  <a:schemeClr val="bg1"/>
                </a:solidFill>
              </a:rPr>
              <a:t>indulgence."Blind</a:t>
            </a:r>
            <a:r>
              <a:rPr lang="en-US" altLang="en-US" sz="2800" b="1" dirty="0">
                <a:solidFill>
                  <a:schemeClr val="bg1"/>
                </a:solidFill>
              </a:rPr>
              <a:t> Pharisee, first cleanse the inside of the cup and dish, that the outside of them may be clean also.</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354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800" decel="100000"/>
                                        <p:tgtEl>
                                          <p:spTgt spid="8"/>
                                        </p:tgtEl>
                                      </p:cBhvr>
                                    </p:animEffect>
                                    <p:anim calcmode="lin" valueType="num">
                                      <p:cBhvr>
                                        <p:cTn id="16" dur="800" decel="100000" fill="hold"/>
                                        <p:tgtEl>
                                          <p:spTgt spid="8"/>
                                        </p:tgtEl>
                                        <p:attrNameLst>
                                          <p:attrName>style.rotation</p:attrName>
                                        </p:attrNameLst>
                                      </p:cBhvr>
                                      <p:tavLst>
                                        <p:tav tm="0">
                                          <p:val>
                                            <p:fltVal val="-90"/>
                                          </p:val>
                                        </p:tav>
                                        <p:tav tm="100000">
                                          <p:val>
                                            <p:fltVal val="0"/>
                                          </p:val>
                                        </p:tav>
                                      </p:tavLst>
                                    </p:anim>
                                    <p:anim calcmode="lin" valueType="num">
                                      <p:cBhvr>
                                        <p:cTn id="17" dur="800" decel="100000" fill="hold"/>
                                        <p:tgtEl>
                                          <p:spTgt spid="8"/>
                                        </p:tgtEl>
                                        <p:attrNameLst>
                                          <p:attrName>ppt_x</p:attrName>
                                        </p:attrNameLst>
                                      </p:cBhvr>
                                      <p:tavLst>
                                        <p:tav tm="0">
                                          <p:val>
                                            <p:strVal val="#ppt_x+0.4"/>
                                          </p:val>
                                        </p:tav>
                                        <p:tav tm="100000">
                                          <p:val>
                                            <p:strVal val="#ppt_x-0.05"/>
                                          </p:val>
                                        </p:tav>
                                      </p:tavLst>
                                    </p:anim>
                                    <p:anim calcmode="lin" valueType="num">
                                      <p:cBhvr>
                                        <p:cTn id="18" dur="800" decel="100000" fill="hold"/>
                                        <p:tgtEl>
                                          <p:spTgt spid="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1203218" y="191355"/>
            <a:ext cx="9785564" cy="1490543"/>
          </a:xfrm>
          <a:prstGeom prst="flowChartDocument">
            <a:avLst/>
          </a:prstGeom>
          <a:solidFill>
            <a:schemeClr val="tx1">
              <a:lumMod val="95000"/>
              <a:lumOff val="5000"/>
              <a:alpha val="83136"/>
            </a:scheme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الرياء (الغش والكذب)</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Hypocrisy (Cheating and Lying)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385763" y="2986089"/>
            <a:ext cx="11658600" cy="3625608"/>
          </a:xfrm>
          <a:prstGeom prst="rect">
            <a:avLst/>
          </a:prstGeom>
          <a:solidFill>
            <a:srgbClr val="002060">
              <a:alpha val="74901"/>
            </a:srgb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2800" b="1" dirty="0">
                <a:solidFill>
                  <a:schemeClr val="bg1"/>
                </a:solidFill>
              </a:rPr>
              <a:t>ويل لكم ايها الكتبة و الفريسيون المراؤون لانكم تشبهون قبورا مبيضة تظهر من خارج جميلة و هي من داخل مملوءة عظام اموات و كل نجاسة. هكذا انتم ايضا من خارج تظهرون للناس ابرارا و لكنكم من داخل مشحونون رياء و اثما. (متى 23 : 25 – 28)</a:t>
            </a:r>
          </a:p>
          <a:p>
            <a:pPr algn="ctr" rtl="0">
              <a:buFontTx/>
              <a:buNone/>
            </a:pPr>
            <a:r>
              <a:rPr lang="en-US" altLang="en-US" sz="2800" b="1" dirty="0">
                <a:solidFill>
                  <a:schemeClr val="bg1"/>
                </a:solidFill>
              </a:rPr>
              <a:t>"Woe to you, scribes and Pharisees, hypocrites! For you are like whitewashed tombs which indeed appear beautiful outwardly, but inside are full of dead [men's] bones and all </a:t>
            </a:r>
            <a:r>
              <a:rPr lang="en-US" altLang="en-US" sz="2800" b="1" dirty="0" err="1">
                <a:solidFill>
                  <a:schemeClr val="bg1"/>
                </a:solidFill>
              </a:rPr>
              <a:t>uncleanness."Even</a:t>
            </a:r>
            <a:r>
              <a:rPr lang="en-US" altLang="en-US" sz="2800" b="1" dirty="0">
                <a:solidFill>
                  <a:schemeClr val="bg1"/>
                </a:solidFill>
              </a:rPr>
              <a:t> so you also outwardly appear righteous to men, but inside you are full of hypocrisy and lawlessness. (Mt 23 : 25 – 28)</a:t>
            </a:r>
          </a:p>
        </p:txBody>
      </p:sp>
    </p:spTree>
    <p:extLst>
      <p:ext uri="{BB962C8B-B14F-4D97-AF65-F5344CB8AC3E}">
        <p14:creationId xmlns:p14="http://schemas.microsoft.com/office/powerpoint/2010/main" val="3877592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1203218" y="191355"/>
            <a:ext cx="9785564" cy="1490543"/>
          </a:xfrm>
          <a:prstGeom prst="flowChartDocument">
            <a:avLst/>
          </a:prstGeom>
          <a:solidFill>
            <a:schemeClr val="tx1">
              <a:lumMod val="95000"/>
              <a:lumOff val="5000"/>
              <a:alpha val="83136"/>
            </a:scheme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الرياء (الغش والكذب)</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Hypocrisy (Cheating and Lying)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2043BC4B-464B-4FA1-A4BE-FD79C8E8476B}"/>
              </a:ext>
            </a:extLst>
          </p:cNvPr>
          <p:cNvSpPr>
            <a:spLocks noChangeArrowheads="1"/>
          </p:cNvSpPr>
          <p:nvPr/>
        </p:nvSpPr>
        <p:spPr bwMode="auto">
          <a:xfrm>
            <a:off x="595311" y="2610150"/>
            <a:ext cx="11001377" cy="4056495"/>
          </a:xfrm>
          <a:prstGeom prst="rect">
            <a:avLst/>
          </a:prstGeom>
          <a:solidFill>
            <a:srgbClr val="002060">
              <a:alpha val="74901"/>
            </a:srgb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p>
            <a:pPr algn="ctr" rtl="1">
              <a:spcBef>
                <a:spcPct val="20000"/>
              </a:spcBef>
            </a:pPr>
            <a:r>
              <a:rPr lang="ar-EG" sz="2800" b="1" dirty="0">
                <a:solidFill>
                  <a:schemeClr val="bg1"/>
                </a:solidFill>
                <a:latin typeface="Arial" panose="020B0604020202020204" pitchFamily="34" charset="0"/>
                <a:cs typeface="Arial" panose="020B0604020202020204" pitchFamily="34" charset="0"/>
              </a:rPr>
              <a:t> و رجل اسمه حنانيا و امراته سفيرة باع ملكا. و اختلس من الثمن و امراته لها خبر ذلك و اتى بجزء و وضعه عند ارجل الرسل. فقال بطرس يا حنانيا لماذا ملا الشيطان قلبك لتكذب على الروح القدس و تختلس من ثمن الحقل.</a:t>
            </a:r>
          </a:p>
          <a:p>
            <a:pPr algn="ctr" rtl="1">
              <a:spcBef>
                <a:spcPct val="20000"/>
              </a:spcBef>
            </a:pPr>
            <a:r>
              <a:rPr lang="en-US" sz="2800" b="1" dirty="0">
                <a:solidFill>
                  <a:schemeClr val="bg1"/>
                </a:solidFill>
                <a:latin typeface="Arial" panose="020B0604020202020204" pitchFamily="34" charset="0"/>
                <a:cs typeface="Arial" panose="020B0604020202020204" pitchFamily="34" charset="0"/>
              </a:rPr>
              <a:t>But a certain man named Ananias, with Sapphira his wife, sold a possession. And he kept back [part] of the proceeds, his wife also being aware [of it,] and brought a certain part and laid [it] at the apostles' feet. But Peter said, "Ananias, why has Satan filled your heart to lie to the Holy Spirit and keep back [part] of the price of the land for yourself?.</a:t>
            </a:r>
          </a:p>
        </p:txBody>
      </p:sp>
    </p:spTree>
    <p:extLst>
      <p:ext uri="{BB962C8B-B14F-4D97-AF65-F5344CB8AC3E}">
        <p14:creationId xmlns:p14="http://schemas.microsoft.com/office/powerpoint/2010/main" val="727103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1203218" y="191355"/>
            <a:ext cx="9785564" cy="1490543"/>
          </a:xfrm>
          <a:prstGeom prst="flowChartDocument">
            <a:avLst/>
          </a:prstGeom>
          <a:solidFill>
            <a:schemeClr val="tx1">
              <a:lumMod val="95000"/>
              <a:lumOff val="5000"/>
              <a:alpha val="83136"/>
            </a:scheme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الرياء (الغش والكذب)</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Hypocrisy (Cheating and Lying)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2043BC4B-464B-4FA1-A4BE-FD79C8E8476B}"/>
              </a:ext>
            </a:extLst>
          </p:cNvPr>
          <p:cNvSpPr>
            <a:spLocks noChangeArrowheads="1"/>
          </p:cNvSpPr>
          <p:nvPr/>
        </p:nvSpPr>
        <p:spPr bwMode="auto">
          <a:xfrm>
            <a:off x="223836" y="2963863"/>
            <a:ext cx="11744326" cy="3625608"/>
          </a:xfrm>
          <a:prstGeom prst="rect">
            <a:avLst/>
          </a:prstGeom>
          <a:solidFill>
            <a:srgbClr val="002060">
              <a:alpha val="74901"/>
            </a:srgb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p>
            <a:pPr algn="ctr" rtl="1">
              <a:spcBef>
                <a:spcPct val="20000"/>
              </a:spcBef>
            </a:pPr>
            <a:r>
              <a:rPr lang="ar-EG" sz="2800" b="1" dirty="0">
                <a:solidFill>
                  <a:schemeClr val="bg1"/>
                </a:solidFill>
                <a:latin typeface="Arial" panose="020B0604020202020204" pitchFamily="34" charset="0"/>
                <a:cs typeface="Arial" panose="020B0604020202020204" pitchFamily="34" charset="0"/>
              </a:rPr>
              <a:t> اليس و هو باق كان يبقى لك و لما بيع الم يكن في سلطانك فما بالك وضعت في قلبك هذا الامر انت لم تكذب على الناس بل على الله. فلما سمع حنانيا هذا الكلام وقع و مات و صار خوف عظيم على جميع الذين سمعوا بذلك. (أع 5 : 1 – 5)</a:t>
            </a:r>
          </a:p>
          <a:p>
            <a:pPr algn="ctr" rtl="1">
              <a:spcBef>
                <a:spcPct val="20000"/>
              </a:spcBef>
            </a:pPr>
            <a:r>
              <a:rPr lang="en-US" sz="2800" b="1" dirty="0">
                <a:solidFill>
                  <a:schemeClr val="bg1"/>
                </a:solidFill>
                <a:latin typeface="Arial" panose="020B0604020202020204" pitchFamily="34" charset="0"/>
                <a:cs typeface="Arial" panose="020B0604020202020204" pitchFamily="34" charset="0"/>
              </a:rPr>
              <a:t>"While it remained, was it not your own? And after it was sold, was it not in your own control? Why have you conceived this thing in your heart? You have not lied to men but to God". Then Ananias, hearing these words, fell down and breathed his last. So great fear came upon all those who heard these things. (Acts 5 : 1 – 5)</a:t>
            </a:r>
          </a:p>
        </p:txBody>
      </p:sp>
    </p:spTree>
    <p:extLst>
      <p:ext uri="{BB962C8B-B14F-4D97-AF65-F5344CB8AC3E}">
        <p14:creationId xmlns:p14="http://schemas.microsoft.com/office/powerpoint/2010/main" val="2296624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9"/>
          <p:cNvSpPr>
            <a:spLocks noChangeArrowheads="1"/>
          </p:cNvSpPr>
          <p:nvPr/>
        </p:nvSpPr>
        <p:spPr bwMode="auto">
          <a:xfrm flipH="1">
            <a:off x="1203218" y="191355"/>
            <a:ext cx="9785564" cy="1490543"/>
          </a:xfrm>
          <a:prstGeom prst="flowChartDocument">
            <a:avLst/>
          </a:prstGeom>
          <a:solidFill>
            <a:schemeClr val="tx1">
              <a:lumMod val="95000"/>
              <a:lumOff val="5000"/>
              <a:alpha val="83136"/>
            </a:scheme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الرياء (الغش والكذب)</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a:spcBef>
                <a:spcPct val="0"/>
              </a:spcBef>
              <a:buNone/>
            </a:pPr>
            <a:r>
              <a:rPr lang="en-GB" sz="3600" b="1" dirty="0">
                <a:solidFill>
                  <a:schemeClr val="bg1"/>
                </a:solidFill>
              </a:rPr>
              <a:t>The Gate of Hypocrisy (Cheating and Lying)</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509587" y="2788660"/>
            <a:ext cx="11172825" cy="3877985"/>
          </a:xfrm>
          <a:prstGeom prst="rect">
            <a:avLst/>
          </a:prstGeom>
          <a:solidFill>
            <a:srgbClr val="002060">
              <a:alpha val="74901"/>
            </a:srgbClr>
          </a:solidFill>
          <a:ln w="9525">
            <a:solidFill>
              <a:srgbClr val="FFCC99"/>
            </a:solidFill>
            <a:miter lim="800000"/>
            <a:headEnd/>
            <a:tailEnd/>
          </a:ln>
          <a:effectLst>
            <a:outerShdw dist="17961" dir="2700000" algn="ctr" rotWithShape="0">
              <a:schemeClr val="tx1">
                <a:alpha val="29999"/>
              </a:schemeClr>
            </a:outerShdw>
          </a:effec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FontTx/>
              <a:buNone/>
            </a:pPr>
            <a:r>
              <a:rPr lang="ar-EG" altLang="en-US" sz="3000" b="1" dirty="0">
                <a:solidFill>
                  <a:schemeClr val="bg1"/>
                </a:solidFill>
              </a:rPr>
              <a:t>فاجاب و قال لهم حسنا تنبا اشعياء عنكم انتم المرائين كما هو مكتوب هذا الشعب يكرمني بشفتيه و اما قلبه فمبتعد عني بعيدا  . و باطلا يعبدونني و هم يعلمون تعاليم هي وصايا الناس.(مر  7 :  6)</a:t>
            </a:r>
          </a:p>
          <a:p>
            <a:pPr algn="ctr" rtl="0">
              <a:buFontTx/>
              <a:buNone/>
            </a:pPr>
            <a:r>
              <a:rPr lang="en-US" altLang="en-US" sz="3000" b="1" dirty="0">
                <a:solidFill>
                  <a:schemeClr val="bg1"/>
                </a:solidFill>
              </a:rPr>
              <a:t>He answered and said to them, "Well did Isaiah prophesy of you hypocrites, as it is written: 'This people honors Me with [their] lips, But their heart is far from Me. And in vain they worship Me, Teaching [as] doctrines the commandments of men'. (Mar  7 :  6)</a:t>
            </a:r>
          </a:p>
        </p:txBody>
      </p:sp>
    </p:spTree>
    <p:extLst>
      <p:ext uri="{BB962C8B-B14F-4D97-AF65-F5344CB8AC3E}">
        <p14:creationId xmlns:p14="http://schemas.microsoft.com/office/powerpoint/2010/main" val="3304216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a:spLocks noChangeArrowheads="1"/>
          </p:cNvSpPr>
          <p:nvPr/>
        </p:nvSpPr>
        <p:spPr bwMode="auto">
          <a:xfrm>
            <a:off x="169712" y="5510089"/>
            <a:ext cx="11845635" cy="1109665"/>
          </a:xfrm>
          <a:prstGeom prst="rect">
            <a:avLst/>
          </a:prstGeom>
          <a:solidFill>
            <a:srgbClr val="C00000">
              <a:alpha val="72940"/>
            </a:srgbClr>
          </a:solidFill>
          <a:ln w="9525" algn="ctr">
            <a:solidFill>
              <a:schemeClr val="bg1"/>
            </a:solidFill>
            <a:round/>
            <a:headEnd/>
            <a:tailEnd/>
          </a:ln>
        </p:spPr>
        <p:txBody>
          <a:bodyPr anchor="ctr" anchorCtr="1"/>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راقب ضميرك .. حاسب نفسك .. قدم توبة واعتراف</a:t>
            </a: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Watch your Conscience … Review Yourself …Repent and Confess</a:t>
            </a:r>
          </a:p>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6" name="AutoShape 19"/>
          <p:cNvSpPr>
            <a:spLocks noChangeArrowheads="1"/>
          </p:cNvSpPr>
          <p:nvPr/>
        </p:nvSpPr>
        <p:spPr bwMode="auto">
          <a:xfrm flipH="1">
            <a:off x="2996112" y="238246"/>
            <a:ext cx="6199775" cy="1490543"/>
          </a:xfrm>
          <a:prstGeom prst="flowChartDocument">
            <a:avLst/>
          </a:prstGeom>
          <a:solidFill>
            <a:srgbClr val="C00000">
              <a:alpha val="67058"/>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كيف نهرب من الباب الواسع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How to Escape The Wide Gate</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1746250" y="4197767"/>
            <a:ext cx="8855631" cy="987426"/>
          </a:xfrm>
          <a:prstGeom prst="rect">
            <a:avLst/>
          </a:prstGeom>
          <a:solidFill>
            <a:schemeClr val="tx1">
              <a:lumMod val="95000"/>
              <a:lumOff val="5000"/>
              <a:alpha val="72940"/>
            </a:schemeClr>
          </a:solidFill>
          <a:ln w="9525" algn="ctr">
            <a:solidFill>
              <a:schemeClr val="bg1"/>
            </a:solidFill>
            <a:round/>
            <a:headEnd/>
            <a:tailEnd/>
          </a:ln>
        </p:spPr>
        <p:txBody>
          <a:bodyPr anchor="ctr" anchorCtr="1"/>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أحب التعب فى الصلاة والصوم وخدمة الناس</a:t>
            </a: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Love Toil in Prayers, Fasting and Serving People</a:t>
            </a:r>
          </a:p>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2741610" y="3044301"/>
            <a:ext cx="6701838" cy="915220"/>
          </a:xfrm>
          <a:prstGeom prst="rect">
            <a:avLst/>
          </a:prstGeom>
          <a:solidFill>
            <a:srgbClr val="002060">
              <a:alpha val="72940"/>
            </a:srgbClr>
          </a:solidFill>
          <a:ln w="9525" algn="ctr">
            <a:solidFill>
              <a:schemeClr val="bg1"/>
            </a:solidFill>
            <a:round/>
            <a:headEnd/>
            <a:tailEnd/>
          </a:ln>
        </p:spPr>
        <p:txBody>
          <a:bodyPr anchor="ctr" anchorCtr="1"/>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تمسّك بالقانون الروحي</a:t>
            </a: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Cling to the Spiritual Law</a:t>
            </a:r>
          </a:p>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516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4"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19"/>
          <p:cNvSpPr>
            <a:spLocks noChangeArrowheads="1"/>
          </p:cNvSpPr>
          <p:nvPr/>
        </p:nvSpPr>
        <p:spPr bwMode="auto">
          <a:xfrm flipH="1">
            <a:off x="2996112" y="238246"/>
            <a:ext cx="6199775" cy="1490543"/>
          </a:xfrm>
          <a:prstGeom prst="flowChartDocument">
            <a:avLst/>
          </a:prstGeom>
          <a:solidFill>
            <a:srgbClr val="C00000">
              <a:alpha val="67058"/>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non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كيف نهرب من الباب الواسع</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How to Escape The Wide Gate</a:t>
            </a:r>
            <a:endParaRPr lang="ar-EG" altLang="en-US" sz="36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939745" y="3144982"/>
            <a:ext cx="10312505" cy="1593345"/>
          </a:xfrm>
          <a:prstGeom prst="rect">
            <a:avLst/>
          </a:prstGeom>
          <a:solidFill>
            <a:schemeClr val="tx1">
              <a:alpha val="72940"/>
            </a:schemeClr>
          </a:solidFill>
          <a:ln w="9525" algn="ctr">
            <a:solidFill>
              <a:schemeClr val="bg1"/>
            </a:solidFill>
            <a:round/>
            <a:headEnd/>
            <a:tailEnd/>
          </a:ln>
        </p:spPr>
        <p:txBody>
          <a:bodyPr anchor="ctr" anchorCtr="1"/>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ar-EG" altLang="en-US" b="1" dirty="0">
                <a:solidFill>
                  <a:schemeClr val="bg1"/>
                </a:solidFill>
                <a:latin typeface="Times New Roman" panose="02020603050405020304" pitchFamily="18" charset="0"/>
                <a:cs typeface="Times New Roman" panose="02020603050405020304" pitchFamily="18" charset="0"/>
              </a:rPr>
              <a:t>قاوم رغباتك الأرضية وانمو بإشتياقاتك الروحية</a:t>
            </a:r>
            <a:endParaRPr lang="en-US" altLang="en-US" b="1" dirty="0">
              <a:solidFill>
                <a:schemeClr val="bg1"/>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chemeClr val="bg1"/>
                </a:solidFill>
                <a:latin typeface="Times New Roman" panose="02020603050405020304" pitchFamily="18" charset="0"/>
                <a:cs typeface="Times New Roman" panose="02020603050405020304" pitchFamily="18" charset="0"/>
              </a:rPr>
              <a:t>Resist your Earthly Desires and grow in your Spiritual Longings</a:t>
            </a:r>
          </a:p>
          <a:p>
            <a:pPr algn="ctr" eaLnBrk="1" hangingPunct="1">
              <a:spcBef>
                <a:spcPct val="0"/>
              </a:spcBef>
              <a:buFontTx/>
              <a:buNone/>
            </a:pPr>
            <a:endParaRPr lang="en-US" altLang="en-US" b="1" dirty="0">
              <a:solidFill>
                <a:schemeClr val="bg1"/>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2269715" y="5031584"/>
            <a:ext cx="7652567" cy="1269204"/>
          </a:xfrm>
          <a:prstGeom prst="rect">
            <a:avLst/>
          </a:prstGeom>
          <a:solidFill>
            <a:srgbClr val="C00000">
              <a:alpha val="72940"/>
            </a:srgbClr>
          </a:solidFill>
          <a:ln w="9525" algn="ctr">
            <a:solidFill>
              <a:schemeClr val="bg1"/>
            </a:solidFill>
            <a:round/>
            <a:headEnd/>
            <a:tailEnd/>
          </a:ln>
        </p:spPr>
        <p:txBody>
          <a:bodyPr anchor="ctr" anchorCtr="1"/>
          <a:lstStyle/>
          <a:p>
            <a:pPr algn="ctr" rtl="1">
              <a:spcBef>
                <a:spcPct val="0"/>
              </a:spcBef>
            </a:pP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ar-EG" altLang="en-US" sz="3200" b="1" dirty="0">
                <a:solidFill>
                  <a:schemeClr val="bg1"/>
                </a:solidFill>
                <a:latin typeface="Times New Roman" panose="02020603050405020304" pitchFamily="18" charset="0"/>
                <a:cs typeface="Times New Roman" panose="02020603050405020304" pitchFamily="18" charset="0"/>
              </a:rPr>
              <a:t>ضع خوف الله أمام عينيك</a:t>
            </a:r>
            <a:endParaRPr lang="en-US" altLang="en-US" sz="3200" b="1" dirty="0">
              <a:solidFill>
                <a:schemeClr val="bg1"/>
              </a:solidFill>
              <a:latin typeface="Times New Roman" panose="02020603050405020304" pitchFamily="18" charset="0"/>
              <a:cs typeface="Times New Roman" panose="02020603050405020304" pitchFamily="18" charset="0"/>
            </a:endParaRPr>
          </a:p>
          <a:p>
            <a:pPr algn="ctr" rtl="1">
              <a:spcBef>
                <a:spcPct val="0"/>
              </a:spcBef>
            </a:pPr>
            <a:r>
              <a:rPr lang="en-US" altLang="en-US" sz="3200" b="1" dirty="0">
                <a:solidFill>
                  <a:schemeClr val="bg1"/>
                </a:solidFill>
                <a:latin typeface="Times New Roman" panose="02020603050405020304" pitchFamily="18" charset="0"/>
                <a:cs typeface="Times New Roman" panose="02020603050405020304" pitchFamily="18" charset="0"/>
              </a:rPr>
              <a:t>Put the Fear of God </a:t>
            </a:r>
            <a:r>
              <a:rPr lang="en-US" altLang="en-US" sz="3200" b="1" dirty="0" err="1">
                <a:solidFill>
                  <a:schemeClr val="bg1"/>
                </a:solidFill>
                <a:latin typeface="Times New Roman" panose="02020603050405020304" pitchFamily="18" charset="0"/>
                <a:cs typeface="Times New Roman" panose="02020603050405020304" pitchFamily="18" charset="0"/>
              </a:rPr>
              <a:t>infront</a:t>
            </a:r>
            <a:r>
              <a:rPr lang="en-US" altLang="en-US" sz="3200" b="1" dirty="0">
                <a:solidFill>
                  <a:schemeClr val="bg1"/>
                </a:solidFill>
                <a:latin typeface="Times New Roman" panose="02020603050405020304" pitchFamily="18" charset="0"/>
                <a:cs typeface="Times New Roman" panose="02020603050405020304" pitchFamily="18" charset="0"/>
              </a:rPr>
              <a:t> of your Eyes</a:t>
            </a:r>
          </a:p>
          <a:p>
            <a:pPr algn="ctr" rtl="1">
              <a:spcBef>
                <a:spcPct val="0"/>
              </a:spcBef>
            </a:pP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31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912"/>
            <a:ext cx="12273461" cy="6919911"/>
          </a:xfrm>
          <a:prstGeom prst="rect">
            <a:avLst/>
          </a:prstGeom>
        </p:spPr>
      </p:pic>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414584" y="3156326"/>
            <a:ext cx="11444287" cy="3539430"/>
          </a:xfrm>
          <a:prstGeom prst="rect">
            <a:avLst/>
          </a:prstGeom>
          <a:solidFill>
            <a:srgbClr val="5B292E">
              <a:alpha val="74902"/>
            </a:srgb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eaLnBrk="1" hangingPunct="1">
              <a:defRPr/>
            </a:pPr>
            <a:r>
              <a:rPr lang="ar-EG" sz="3200" b="1" dirty="0">
                <a:solidFill>
                  <a:schemeClr val="bg1"/>
                </a:solidFill>
              </a:rPr>
              <a:t>فحزن الملك جدا و لاجل الاقسام و المتكئين لم يرد ان يردها . فللوقت ارسل الملك سيافا و امر ان يؤتى براسه. (مر  6 :  26 ، 27)</a:t>
            </a:r>
          </a:p>
          <a:p>
            <a:pPr algn="ctr" eaLnBrk="1" hangingPunct="1">
              <a:defRPr/>
            </a:pPr>
            <a:r>
              <a:rPr lang="en-US" sz="3200" b="1" dirty="0">
                <a:solidFill>
                  <a:schemeClr val="bg1"/>
                </a:solidFill>
              </a:rPr>
              <a:t>And the king was exceedingly sorry; [yet,] because of the oaths and because of those who sat with him, he did not want to refuse her. Immediately the king sent an executioner and commanded his head to be brought. And he went and beheaded him in prison,.</a:t>
            </a:r>
          </a:p>
          <a:p>
            <a:pPr algn="ctr" eaLnBrk="1" hangingPunct="1">
              <a:defRPr/>
            </a:pPr>
            <a:r>
              <a:rPr lang="en-US" sz="3200" b="1" dirty="0">
                <a:solidFill>
                  <a:schemeClr val="bg1"/>
                </a:solidFill>
              </a:rPr>
              <a:t> (Mar  6 :  26 , 27)</a:t>
            </a:r>
          </a:p>
        </p:txBody>
      </p:sp>
      <p:sp>
        <p:nvSpPr>
          <p:cNvPr id="133139" name="AutoShape 19"/>
          <p:cNvSpPr>
            <a:spLocks noChangeArrowheads="1"/>
          </p:cNvSpPr>
          <p:nvPr/>
        </p:nvSpPr>
        <p:spPr bwMode="auto">
          <a:xfrm flipH="1">
            <a:off x="614363" y="235805"/>
            <a:ext cx="5522365" cy="1490543"/>
          </a:xfrm>
          <a:prstGeom prst="flowChartDocument">
            <a:avLst/>
          </a:prstGeom>
          <a:solidFill>
            <a:srgbClr val="011341">
              <a:alpha val="49019"/>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التنازلات</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a:spcBef>
                <a:spcPct val="0"/>
              </a:spcBef>
              <a:buNone/>
            </a:pPr>
            <a:r>
              <a:rPr lang="en-US" altLang="en-US" sz="3600" b="1" dirty="0">
                <a:solidFill>
                  <a:schemeClr val="bg1"/>
                </a:solidFill>
                <a:latin typeface="Times New Roman" panose="02020603050405020304" pitchFamily="18" charset="0"/>
                <a:cs typeface="Times New Roman" panose="02020603050405020304" pitchFamily="18" charset="0"/>
              </a:rPr>
              <a:t>The Gate of Renunciation</a:t>
            </a:r>
          </a:p>
        </p:txBody>
      </p:sp>
      <p:sp>
        <p:nvSpPr>
          <p:cNvPr id="8" name="Cloud 7">
            <a:extLst>
              <a:ext uri="{FF2B5EF4-FFF2-40B4-BE49-F238E27FC236}">
                <a16:creationId xmlns:a16="http://schemas.microsoft.com/office/drawing/2014/main" id="{33FFB397-E985-4D1B-AB68-DDB6BFD17E81}"/>
              </a:ext>
            </a:extLst>
          </p:cNvPr>
          <p:cNvSpPr/>
          <p:nvPr/>
        </p:nvSpPr>
        <p:spPr bwMode="auto">
          <a:xfrm>
            <a:off x="1114425" y="2024064"/>
            <a:ext cx="5022303" cy="983873"/>
          </a:xfrm>
          <a:prstGeom prst="cloud">
            <a:avLst/>
          </a:prstGeom>
          <a:solidFill>
            <a:srgbClr val="C00000">
              <a:alpha val="84000"/>
            </a:srgbClr>
          </a:solidFill>
          <a:ln w="9525">
            <a:solidFill>
              <a:srgbClr val="FFFF00"/>
            </a:solidFill>
            <a:miter lim="800000"/>
            <a:headEnd/>
            <a:tailEnd/>
          </a:ln>
          <a:effectLst>
            <a:outerShdw dist="17961" dir="2700000" algn="ctr" rotWithShape="0">
              <a:schemeClr val="tx1">
                <a:alpha val="30000"/>
              </a:schemeClr>
            </a:outerShdw>
          </a:effectLst>
        </p:spPr>
        <p:txBody>
          <a:bodyPr wrap="square">
            <a:spAutoFit/>
          </a:bodyPr>
          <a:lstStyle/>
          <a:p>
            <a:pPr algn="ctr" rtl="1" eaLnBrk="1" hangingPunct="1">
              <a:defRPr/>
            </a:pPr>
            <a:r>
              <a:rPr lang="ar-EG" sz="3600" b="1" dirty="0">
                <a:solidFill>
                  <a:schemeClr val="bg1"/>
                </a:solidFill>
              </a:rPr>
              <a:t>هيرودس  </a:t>
            </a:r>
            <a:r>
              <a:rPr lang="en-US" sz="3600" b="1" dirty="0">
                <a:solidFill>
                  <a:schemeClr val="bg1"/>
                </a:solidFill>
              </a:rPr>
              <a:t>Herod</a:t>
            </a:r>
          </a:p>
        </p:txBody>
      </p:sp>
    </p:spTree>
    <p:extLst>
      <p:ext uri="{BB962C8B-B14F-4D97-AF65-F5344CB8AC3E}">
        <p14:creationId xmlns:p14="http://schemas.microsoft.com/office/powerpoint/2010/main" val="2544319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3139"/>
                                        </p:tgtEl>
                                        <p:attrNameLst>
                                          <p:attrName>style.visibility</p:attrName>
                                        </p:attrNameLst>
                                      </p:cBhvr>
                                      <p:to>
                                        <p:strVal val="visible"/>
                                      </p:to>
                                    </p:set>
                                    <p:anim calcmode="lin" valueType="num">
                                      <p:cBhvr>
                                        <p:cTn id="7" dur="1000" fill="hold"/>
                                        <p:tgtEl>
                                          <p:spTgt spid="133139"/>
                                        </p:tgtEl>
                                        <p:attrNameLst>
                                          <p:attrName>ppt_w</p:attrName>
                                        </p:attrNameLst>
                                      </p:cBhvr>
                                      <p:tavLst>
                                        <p:tav tm="0">
                                          <p:val>
                                            <p:fltVal val="0"/>
                                          </p:val>
                                        </p:tav>
                                        <p:tav tm="100000">
                                          <p:val>
                                            <p:strVal val="#ppt_w"/>
                                          </p:val>
                                        </p:tav>
                                      </p:tavLst>
                                    </p:anim>
                                    <p:anim calcmode="lin" valueType="num">
                                      <p:cBhvr>
                                        <p:cTn id="8" dur="1000" fill="hold"/>
                                        <p:tgtEl>
                                          <p:spTgt spid="133139"/>
                                        </p:tgtEl>
                                        <p:attrNameLst>
                                          <p:attrName>ppt_h</p:attrName>
                                        </p:attrNameLst>
                                      </p:cBhvr>
                                      <p:tavLst>
                                        <p:tav tm="0">
                                          <p:val>
                                            <p:fltVal val="0"/>
                                          </p:val>
                                        </p:tav>
                                        <p:tav tm="100000">
                                          <p:val>
                                            <p:strVal val="#ppt_h"/>
                                          </p:val>
                                        </p:tav>
                                      </p:tavLst>
                                    </p:anim>
                                    <p:anim calcmode="lin" valueType="num">
                                      <p:cBhvr>
                                        <p:cTn id="9" dur="1000" fill="hold"/>
                                        <p:tgtEl>
                                          <p:spTgt spid="1331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31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4)">
                                      <p:cBhvr>
                                        <p:cTn id="15" dur="1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133122"/>
                                        </p:tgtEl>
                                        <p:attrNameLst>
                                          <p:attrName>style.visibility</p:attrName>
                                        </p:attrNameLst>
                                      </p:cBhvr>
                                      <p:to>
                                        <p:strVal val="visible"/>
                                      </p:to>
                                    </p:set>
                                    <p:animEffect transition="in" filter="fade">
                                      <p:cBhvr>
                                        <p:cTn id="20" dur="800" decel="100000"/>
                                        <p:tgtEl>
                                          <p:spTgt spid="133122"/>
                                        </p:tgtEl>
                                      </p:cBhvr>
                                    </p:animEffect>
                                    <p:anim calcmode="lin" valueType="num">
                                      <p:cBhvr>
                                        <p:cTn id="21" dur="800" decel="100000" fill="hold"/>
                                        <p:tgtEl>
                                          <p:spTgt spid="133122"/>
                                        </p:tgtEl>
                                        <p:attrNameLst>
                                          <p:attrName>style.rotation</p:attrName>
                                        </p:attrNameLst>
                                      </p:cBhvr>
                                      <p:tavLst>
                                        <p:tav tm="0">
                                          <p:val>
                                            <p:fltVal val="-90"/>
                                          </p:val>
                                        </p:tav>
                                        <p:tav tm="100000">
                                          <p:val>
                                            <p:fltVal val="0"/>
                                          </p:val>
                                        </p:tav>
                                      </p:tavLst>
                                    </p:anim>
                                    <p:anim calcmode="lin" valueType="num">
                                      <p:cBhvr>
                                        <p:cTn id="22" dur="800" decel="100000" fill="hold"/>
                                        <p:tgtEl>
                                          <p:spTgt spid="133122"/>
                                        </p:tgtEl>
                                        <p:attrNameLst>
                                          <p:attrName>ppt_x</p:attrName>
                                        </p:attrNameLst>
                                      </p:cBhvr>
                                      <p:tavLst>
                                        <p:tav tm="0">
                                          <p:val>
                                            <p:strVal val="#ppt_x+0.4"/>
                                          </p:val>
                                        </p:tav>
                                        <p:tav tm="100000">
                                          <p:val>
                                            <p:strVal val="#ppt_x-0.05"/>
                                          </p:val>
                                        </p:tav>
                                      </p:tavLst>
                                    </p:anim>
                                    <p:anim calcmode="lin" valueType="num">
                                      <p:cBhvr>
                                        <p:cTn id="23" dur="800" decel="100000" fill="hold"/>
                                        <p:tgtEl>
                                          <p:spTgt spid="13312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39"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912"/>
            <a:ext cx="12273461" cy="6919911"/>
          </a:xfrm>
          <a:prstGeom prst="rect">
            <a:avLst/>
          </a:prstGeom>
        </p:spPr>
      </p:pic>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220837" y="3137046"/>
            <a:ext cx="11831782" cy="3539430"/>
          </a:xfrm>
          <a:prstGeom prst="rect">
            <a:avLst/>
          </a:prstGeom>
          <a:solidFill>
            <a:srgbClr val="5B292E">
              <a:alpha val="74902"/>
            </a:srgb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200" b="1" dirty="0">
                <a:solidFill>
                  <a:schemeClr val="bg1"/>
                </a:solidFill>
              </a:rPr>
              <a:t>فصرخوا خذه خذه اصلبه قال لهم بيلاطس ااصلب ملككم اجاب رؤساء الكهنة ليس لنا ملك الا قيصر. فحينئذ اسلمه اليهم ليصلب فاخذوا يسوع و مضوا به.(يو19 :  15 ، 16)</a:t>
            </a:r>
          </a:p>
          <a:p>
            <a:pPr algn="ctr" rtl="1"/>
            <a:r>
              <a:rPr lang="en-US" sz="3200" b="1" dirty="0">
                <a:solidFill>
                  <a:schemeClr val="bg1"/>
                </a:solidFill>
              </a:rPr>
              <a:t>But they cried out, "Away with [Him,] away with [Him!] Crucify Him!" Pilate said to them, "Shall I crucify your King?" The chief priests answered, "We have no king but Caesar!“. Then he delivered Him to them to be crucified. So they took Jesus and led [Him] away.  (Joh  19 :  15 , 16)</a:t>
            </a:r>
          </a:p>
        </p:txBody>
      </p:sp>
      <p:sp>
        <p:nvSpPr>
          <p:cNvPr id="8" name="Cloud 7">
            <a:extLst>
              <a:ext uri="{FF2B5EF4-FFF2-40B4-BE49-F238E27FC236}">
                <a16:creationId xmlns:a16="http://schemas.microsoft.com/office/drawing/2014/main" id="{33FFB397-E985-4D1B-AB68-DDB6BFD17E81}"/>
              </a:ext>
            </a:extLst>
          </p:cNvPr>
          <p:cNvSpPr/>
          <p:nvPr/>
        </p:nvSpPr>
        <p:spPr bwMode="auto">
          <a:xfrm>
            <a:off x="1657351" y="2024065"/>
            <a:ext cx="4679951" cy="983873"/>
          </a:xfrm>
          <a:prstGeom prst="cloud">
            <a:avLst/>
          </a:prstGeom>
          <a:solidFill>
            <a:srgbClr val="C00000">
              <a:alpha val="84000"/>
            </a:srgbClr>
          </a:solidFill>
          <a:ln w="9525">
            <a:solidFill>
              <a:srgbClr val="FFFF00"/>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600" b="1" dirty="0">
                <a:solidFill>
                  <a:schemeClr val="bg1"/>
                </a:solidFill>
              </a:rPr>
              <a:t>بيلاطس  </a:t>
            </a:r>
            <a:r>
              <a:rPr lang="en-US" sz="3600" b="1" dirty="0">
                <a:solidFill>
                  <a:schemeClr val="bg1"/>
                </a:solidFill>
              </a:rPr>
              <a:t>Pilate</a:t>
            </a:r>
          </a:p>
        </p:txBody>
      </p:sp>
      <p:sp>
        <p:nvSpPr>
          <p:cNvPr id="6" name="AutoShape 19"/>
          <p:cNvSpPr>
            <a:spLocks noChangeArrowheads="1"/>
          </p:cNvSpPr>
          <p:nvPr/>
        </p:nvSpPr>
        <p:spPr bwMode="auto">
          <a:xfrm flipH="1">
            <a:off x="614363" y="235805"/>
            <a:ext cx="5522365" cy="1490543"/>
          </a:xfrm>
          <a:prstGeom prst="flowChartDocument">
            <a:avLst/>
          </a:prstGeom>
          <a:solidFill>
            <a:srgbClr val="011341">
              <a:alpha val="49019"/>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التنازلات</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a:spcBef>
                <a:spcPct val="0"/>
              </a:spcBef>
              <a:buNone/>
            </a:pPr>
            <a:r>
              <a:rPr lang="en-US" altLang="en-US" sz="3600" b="1" dirty="0">
                <a:solidFill>
                  <a:schemeClr val="bg1"/>
                </a:solidFill>
                <a:latin typeface="Times New Roman" panose="02020603050405020304" pitchFamily="18" charset="0"/>
                <a:cs typeface="Times New Roman" panose="02020603050405020304" pitchFamily="18" charset="0"/>
              </a:rPr>
              <a:t>The Gate of Renunciation</a:t>
            </a:r>
          </a:p>
        </p:txBody>
      </p:sp>
    </p:spTree>
    <p:extLst>
      <p:ext uri="{BB962C8B-B14F-4D97-AF65-F5344CB8AC3E}">
        <p14:creationId xmlns:p14="http://schemas.microsoft.com/office/powerpoint/2010/main" val="3113656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33122"/>
                                        </p:tgtEl>
                                        <p:attrNameLst>
                                          <p:attrName>style.visibility</p:attrName>
                                        </p:attrNameLst>
                                      </p:cBhvr>
                                      <p:to>
                                        <p:strVal val="visible"/>
                                      </p:to>
                                    </p:set>
                                    <p:animEffect transition="in" filter="fade">
                                      <p:cBhvr>
                                        <p:cTn id="12" dur="800" decel="100000"/>
                                        <p:tgtEl>
                                          <p:spTgt spid="133122"/>
                                        </p:tgtEl>
                                      </p:cBhvr>
                                    </p:animEffect>
                                    <p:anim calcmode="lin" valueType="num">
                                      <p:cBhvr>
                                        <p:cTn id="13" dur="800" decel="100000" fill="hold"/>
                                        <p:tgtEl>
                                          <p:spTgt spid="133122"/>
                                        </p:tgtEl>
                                        <p:attrNameLst>
                                          <p:attrName>style.rotation</p:attrName>
                                        </p:attrNameLst>
                                      </p:cBhvr>
                                      <p:tavLst>
                                        <p:tav tm="0">
                                          <p:val>
                                            <p:fltVal val="-90"/>
                                          </p:val>
                                        </p:tav>
                                        <p:tav tm="100000">
                                          <p:val>
                                            <p:fltVal val="0"/>
                                          </p:val>
                                        </p:tav>
                                      </p:tavLst>
                                    </p:anim>
                                    <p:anim calcmode="lin" valueType="num">
                                      <p:cBhvr>
                                        <p:cTn id="14" dur="800" decel="100000" fill="hold"/>
                                        <p:tgtEl>
                                          <p:spTgt spid="133122"/>
                                        </p:tgtEl>
                                        <p:attrNameLst>
                                          <p:attrName>ppt_x</p:attrName>
                                        </p:attrNameLst>
                                      </p:cBhvr>
                                      <p:tavLst>
                                        <p:tav tm="0">
                                          <p:val>
                                            <p:strVal val="#ppt_x+0.4"/>
                                          </p:val>
                                        </p:tav>
                                        <p:tav tm="100000">
                                          <p:val>
                                            <p:strVal val="#ppt_x-0.05"/>
                                          </p:val>
                                        </p:tav>
                                      </p:tavLst>
                                    </p:anim>
                                    <p:anim calcmode="lin" valueType="num">
                                      <p:cBhvr>
                                        <p:cTn id="15" dur="800" decel="100000" fill="hold"/>
                                        <p:tgtEl>
                                          <p:spTgt spid="13312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1912"/>
            <a:ext cx="12273461" cy="6919911"/>
          </a:xfrm>
          <a:prstGeom prst="rect">
            <a:avLst/>
          </a:prstGeom>
        </p:spPr>
      </p:pic>
      <p:sp>
        <p:nvSpPr>
          <p:cNvPr id="6" name="AutoShape 19"/>
          <p:cNvSpPr>
            <a:spLocks noChangeArrowheads="1"/>
          </p:cNvSpPr>
          <p:nvPr/>
        </p:nvSpPr>
        <p:spPr bwMode="auto">
          <a:xfrm flipH="1">
            <a:off x="614363" y="235805"/>
            <a:ext cx="5522365" cy="1490543"/>
          </a:xfrm>
          <a:prstGeom prst="flowChartDocument">
            <a:avLst/>
          </a:prstGeom>
          <a:solidFill>
            <a:srgbClr val="011341">
              <a:alpha val="49019"/>
            </a:srgbClr>
          </a:solidFill>
          <a:ln w="34925" algn="ctr">
            <a:solidFill>
              <a:srgbClr val="FFCC99"/>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التنازلات</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a:spcBef>
                <a:spcPct val="0"/>
              </a:spcBef>
              <a:buNone/>
            </a:pPr>
            <a:r>
              <a:rPr lang="en-US" altLang="en-US" sz="3600" b="1" dirty="0">
                <a:solidFill>
                  <a:schemeClr val="bg1"/>
                </a:solidFill>
                <a:latin typeface="Times New Roman" panose="02020603050405020304" pitchFamily="18" charset="0"/>
                <a:cs typeface="Times New Roman" panose="02020603050405020304" pitchFamily="18" charset="0"/>
              </a:rPr>
              <a:t>The Gate of Renunciation</a:t>
            </a:r>
          </a:p>
        </p:txBody>
      </p:sp>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1071564" y="3775453"/>
            <a:ext cx="9864726" cy="2554545"/>
          </a:xfrm>
          <a:prstGeom prst="rect">
            <a:avLst/>
          </a:prstGeom>
          <a:solidFill>
            <a:srgbClr val="5B292E">
              <a:alpha val="74902"/>
            </a:srgb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200" b="1" dirty="0">
                <a:solidFill>
                  <a:schemeClr val="bg1"/>
                </a:solidFill>
              </a:rPr>
              <a:t>لان ديماس قد تركني اذ احب العالم الحاضر و ذهب الى تسالونيكي و كريسكيس الى غلاطية و تيطس الى دلماطية (2تي  4 :  10)</a:t>
            </a:r>
          </a:p>
          <a:p>
            <a:pPr algn="ctr" rtl="1"/>
            <a:r>
              <a:rPr lang="en-US" sz="3200" b="1" dirty="0">
                <a:solidFill>
                  <a:schemeClr val="bg1"/>
                </a:solidFill>
              </a:rPr>
              <a:t>for Demas has forsaken me, having loved this present world, and has departed for Thessalonica -- </a:t>
            </a:r>
            <a:r>
              <a:rPr lang="en-US" sz="3200" b="1" dirty="0" err="1">
                <a:solidFill>
                  <a:schemeClr val="bg1"/>
                </a:solidFill>
              </a:rPr>
              <a:t>Crescens</a:t>
            </a:r>
            <a:r>
              <a:rPr lang="en-US" sz="3200" b="1" dirty="0">
                <a:solidFill>
                  <a:schemeClr val="bg1"/>
                </a:solidFill>
              </a:rPr>
              <a:t> for Galatia, Titus for Dalmatia (2Ti  4 :  10)</a:t>
            </a:r>
          </a:p>
        </p:txBody>
      </p:sp>
      <p:sp>
        <p:nvSpPr>
          <p:cNvPr id="8" name="Cloud 7">
            <a:extLst>
              <a:ext uri="{FF2B5EF4-FFF2-40B4-BE49-F238E27FC236}">
                <a16:creationId xmlns:a16="http://schemas.microsoft.com/office/drawing/2014/main" id="{33FFB397-E985-4D1B-AB68-DDB6BFD17E81}"/>
              </a:ext>
            </a:extLst>
          </p:cNvPr>
          <p:cNvSpPr/>
          <p:nvPr/>
        </p:nvSpPr>
        <p:spPr bwMode="auto">
          <a:xfrm>
            <a:off x="969818" y="1955804"/>
            <a:ext cx="4438797" cy="983873"/>
          </a:xfrm>
          <a:prstGeom prst="cloud">
            <a:avLst/>
          </a:prstGeom>
          <a:solidFill>
            <a:srgbClr val="C00000">
              <a:alpha val="84000"/>
            </a:srgbClr>
          </a:solidFill>
          <a:ln w="9525">
            <a:solidFill>
              <a:srgbClr val="FFFF00"/>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600" b="1" dirty="0">
                <a:solidFill>
                  <a:schemeClr val="bg1"/>
                </a:solidFill>
              </a:rPr>
              <a:t>ديماس  </a:t>
            </a:r>
            <a:r>
              <a:rPr lang="en-US" sz="3600" b="1" dirty="0">
                <a:solidFill>
                  <a:schemeClr val="bg1"/>
                </a:solidFill>
              </a:rPr>
              <a:t>Demas</a:t>
            </a:r>
          </a:p>
        </p:txBody>
      </p:sp>
    </p:spTree>
    <p:extLst>
      <p:ext uri="{BB962C8B-B14F-4D97-AF65-F5344CB8AC3E}">
        <p14:creationId xmlns:p14="http://schemas.microsoft.com/office/powerpoint/2010/main" val="1285337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33122"/>
                                        </p:tgtEl>
                                        <p:attrNameLst>
                                          <p:attrName>style.visibility</p:attrName>
                                        </p:attrNameLst>
                                      </p:cBhvr>
                                      <p:to>
                                        <p:strVal val="visible"/>
                                      </p:to>
                                    </p:set>
                                    <p:animEffect transition="in" filter="fade">
                                      <p:cBhvr>
                                        <p:cTn id="12" dur="800" decel="100000"/>
                                        <p:tgtEl>
                                          <p:spTgt spid="133122"/>
                                        </p:tgtEl>
                                      </p:cBhvr>
                                    </p:animEffect>
                                    <p:anim calcmode="lin" valueType="num">
                                      <p:cBhvr>
                                        <p:cTn id="13" dur="800" decel="100000" fill="hold"/>
                                        <p:tgtEl>
                                          <p:spTgt spid="133122"/>
                                        </p:tgtEl>
                                        <p:attrNameLst>
                                          <p:attrName>style.rotation</p:attrName>
                                        </p:attrNameLst>
                                      </p:cBhvr>
                                      <p:tavLst>
                                        <p:tav tm="0">
                                          <p:val>
                                            <p:fltVal val="-90"/>
                                          </p:val>
                                        </p:tav>
                                        <p:tav tm="100000">
                                          <p:val>
                                            <p:fltVal val="0"/>
                                          </p:val>
                                        </p:tav>
                                      </p:tavLst>
                                    </p:anim>
                                    <p:anim calcmode="lin" valueType="num">
                                      <p:cBhvr>
                                        <p:cTn id="14" dur="800" decel="100000" fill="hold"/>
                                        <p:tgtEl>
                                          <p:spTgt spid="133122"/>
                                        </p:tgtEl>
                                        <p:attrNameLst>
                                          <p:attrName>ppt_x</p:attrName>
                                        </p:attrNameLst>
                                      </p:cBhvr>
                                      <p:tavLst>
                                        <p:tav tm="0">
                                          <p:val>
                                            <p:strVal val="#ppt_x+0.4"/>
                                          </p:val>
                                        </p:tav>
                                        <p:tav tm="100000">
                                          <p:val>
                                            <p:strVal val="#ppt_x-0.05"/>
                                          </p:val>
                                        </p:tav>
                                      </p:tavLst>
                                    </p:anim>
                                    <p:anim calcmode="lin" valueType="num">
                                      <p:cBhvr>
                                        <p:cTn id="15" dur="800" decel="100000" fill="hold"/>
                                        <p:tgtEl>
                                          <p:spTgt spid="13312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973716" y="2088355"/>
            <a:ext cx="9879806" cy="4524315"/>
          </a:xfrm>
          <a:prstGeom prst="rect">
            <a:avLst/>
          </a:prstGeom>
          <a:solidFill>
            <a:schemeClr val="tx1">
              <a:alpha val="75000"/>
            </a:scheme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eaLnBrk="1" hangingPunct="1">
              <a:defRPr/>
            </a:pPr>
            <a:r>
              <a:rPr lang="ar-EG" sz="3200" b="1" dirty="0">
                <a:solidFill>
                  <a:schemeClr val="bg1"/>
                </a:solidFill>
              </a:rPr>
              <a:t> هلم الان ايها الاغنياء ابكوا مولولين على شقاوتكم القادمة. غناكم قد تهرا و ثيابكم قد اكلها العث. ذهبكم و فضتكم قد صدئا و صداهما يكون شهادة عليكم و ياكل لحومكم كنار قد كنزتم في الايام الاخيرة.</a:t>
            </a:r>
          </a:p>
          <a:p>
            <a:pPr algn="ctr" eaLnBrk="1" hangingPunct="1">
              <a:defRPr/>
            </a:pPr>
            <a:r>
              <a:rPr lang="en-US" sz="3200" b="1" dirty="0">
                <a:solidFill>
                  <a:schemeClr val="bg1"/>
                </a:solidFill>
              </a:rPr>
              <a:t>Come now, [you] rich, weep and howl for your miseries that are coming upon [you!]. Your riches are corrupted, and your garments are moth-eaten. Your gold and silver are corroded, and their corrosion will be a witness against you and will eat your flesh like fire. You have heaped up treasure in the last days.</a:t>
            </a:r>
          </a:p>
        </p:txBody>
      </p:sp>
      <p:sp>
        <p:nvSpPr>
          <p:cNvPr id="11" name="AutoShape 19"/>
          <p:cNvSpPr>
            <a:spLocks noChangeArrowheads="1"/>
          </p:cNvSpPr>
          <p:nvPr/>
        </p:nvSpPr>
        <p:spPr bwMode="auto">
          <a:xfrm flipH="1">
            <a:off x="6743700" y="245330"/>
            <a:ext cx="4359276" cy="1490543"/>
          </a:xfrm>
          <a:prstGeom prst="flowChartDocument">
            <a:avLst/>
          </a:prstGeom>
          <a:solidFill>
            <a:srgbClr val="C00000">
              <a:alpha val="69804"/>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الرفاهية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Luxury</a:t>
            </a:r>
          </a:p>
        </p:txBody>
      </p:sp>
    </p:spTree>
    <p:extLst>
      <p:ext uri="{BB962C8B-B14F-4D97-AF65-F5344CB8AC3E}">
        <p14:creationId xmlns:p14="http://schemas.microsoft.com/office/powerpoint/2010/main" val="246846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133122"/>
                                        </p:tgtEl>
                                        <p:attrNameLst>
                                          <p:attrName>style.visibility</p:attrName>
                                        </p:attrNameLst>
                                      </p:cBhvr>
                                      <p:to>
                                        <p:strVal val="visible"/>
                                      </p:to>
                                    </p:set>
                                    <p:animEffect transition="in" filter="fade">
                                      <p:cBhvr>
                                        <p:cTn id="15" dur="800" decel="100000"/>
                                        <p:tgtEl>
                                          <p:spTgt spid="133122"/>
                                        </p:tgtEl>
                                      </p:cBhvr>
                                    </p:animEffect>
                                    <p:anim calcmode="lin" valueType="num">
                                      <p:cBhvr>
                                        <p:cTn id="16" dur="800" decel="100000" fill="hold"/>
                                        <p:tgtEl>
                                          <p:spTgt spid="133122"/>
                                        </p:tgtEl>
                                        <p:attrNameLst>
                                          <p:attrName>style.rotation</p:attrName>
                                        </p:attrNameLst>
                                      </p:cBhvr>
                                      <p:tavLst>
                                        <p:tav tm="0">
                                          <p:val>
                                            <p:fltVal val="-90"/>
                                          </p:val>
                                        </p:tav>
                                        <p:tav tm="100000">
                                          <p:val>
                                            <p:fltVal val="0"/>
                                          </p:val>
                                        </p:tav>
                                      </p:tavLst>
                                    </p:anim>
                                    <p:anim calcmode="lin" valueType="num">
                                      <p:cBhvr>
                                        <p:cTn id="17" dur="800" decel="100000" fill="hold"/>
                                        <p:tgtEl>
                                          <p:spTgt spid="133122"/>
                                        </p:tgtEl>
                                        <p:attrNameLst>
                                          <p:attrName>ppt_x</p:attrName>
                                        </p:attrNameLst>
                                      </p:cBhvr>
                                      <p:tavLst>
                                        <p:tav tm="0">
                                          <p:val>
                                            <p:strVal val="#ppt_x+0.4"/>
                                          </p:val>
                                        </p:tav>
                                        <p:tav tm="100000">
                                          <p:val>
                                            <p:strVal val="#ppt_x-0.05"/>
                                          </p:val>
                                        </p:tav>
                                      </p:tavLst>
                                    </p:anim>
                                    <p:anim calcmode="lin" valueType="num">
                                      <p:cBhvr>
                                        <p:cTn id="18" dur="800" decel="100000" fill="hold"/>
                                        <p:tgtEl>
                                          <p:spTgt spid="13312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19"/>
          <p:cNvSpPr>
            <a:spLocks noChangeArrowheads="1"/>
          </p:cNvSpPr>
          <p:nvPr/>
        </p:nvSpPr>
        <p:spPr bwMode="auto">
          <a:xfrm flipH="1">
            <a:off x="6743700" y="245330"/>
            <a:ext cx="4359276" cy="1490543"/>
          </a:xfrm>
          <a:prstGeom prst="flowChartDocument">
            <a:avLst/>
          </a:prstGeom>
          <a:solidFill>
            <a:srgbClr val="C00000">
              <a:alpha val="69804"/>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الرفاهية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Luxury</a:t>
            </a:r>
          </a:p>
        </p:txBody>
      </p:sp>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538162" y="2194503"/>
            <a:ext cx="11115675" cy="4524315"/>
          </a:xfrm>
          <a:prstGeom prst="rect">
            <a:avLst/>
          </a:prstGeom>
          <a:solidFill>
            <a:schemeClr val="tx1">
              <a:alpha val="75000"/>
            </a:scheme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200" b="1" dirty="0">
                <a:solidFill>
                  <a:schemeClr val="bg1"/>
                </a:solidFill>
              </a:rPr>
              <a:t>هوذا اجرة الفعلة الذين حصدوا حقولكم المبخوسة منكم تصرخ و صياح الحصادين قد دخل الى اذني رب الجنود. قد ترفهتم على الارض و تنعمتم و ربيتم قلوبكم كما في يوم الذبح. حكمتم على البار قتلتموه لا يقاومكم </a:t>
            </a:r>
            <a:r>
              <a:rPr lang="en-US" sz="3200" b="1" dirty="0">
                <a:solidFill>
                  <a:schemeClr val="bg1"/>
                </a:solidFill>
              </a:rPr>
              <a:t> </a:t>
            </a:r>
            <a:r>
              <a:rPr lang="ar-EG" sz="3200" b="1" dirty="0">
                <a:solidFill>
                  <a:schemeClr val="bg1"/>
                </a:solidFill>
              </a:rPr>
              <a:t>(يع  5 :  6)</a:t>
            </a:r>
          </a:p>
          <a:p>
            <a:pPr algn="ctr" rtl="1"/>
            <a:r>
              <a:rPr lang="en-US" sz="3200" b="1" dirty="0">
                <a:solidFill>
                  <a:schemeClr val="bg1"/>
                </a:solidFill>
              </a:rPr>
              <a:t>Indeed the wages of the laborers who mowed your fields, which you kept back by fraud, cry out; and the cries of the reapers have reached the ears of the Lord of Sabaoth. You have lived on the earth in pleasure and luxury; you have fattened your hearts as in a day of slaughter. You have condemned, you have murdered the just; he does not resist you (Jam  5 :  6)</a:t>
            </a:r>
          </a:p>
        </p:txBody>
      </p:sp>
    </p:spTree>
    <p:extLst>
      <p:ext uri="{BB962C8B-B14F-4D97-AF65-F5344CB8AC3E}">
        <p14:creationId xmlns:p14="http://schemas.microsoft.com/office/powerpoint/2010/main" val="247699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466725" y="2580797"/>
            <a:ext cx="11258549" cy="4031873"/>
          </a:xfrm>
          <a:prstGeom prst="rect">
            <a:avLst/>
          </a:prstGeom>
          <a:solidFill>
            <a:schemeClr val="tx1">
              <a:alpha val="75000"/>
            </a:scheme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200" b="1" dirty="0">
                <a:solidFill>
                  <a:schemeClr val="bg1"/>
                </a:solidFill>
              </a:rPr>
              <a:t>و اقول لنفسي يا نفس لك خيرات كثيرة موضوعة لسنين كثيرة استريحي و كلي و اشربي و افرحي . فقال له الله يا غبي هذه الليلة تطلب نفسك منك فهذه التي اعددتها لمن تكون (لو  12 :  19 ، 20)</a:t>
            </a:r>
          </a:p>
          <a:p>
            <a:pPr algn="ctr" rtl="1"/>
            <a:r>
              <a:rPr lang="en-US" sz="3200" b="1" dirty="0">
                <a:solidFill>
                  <a:schemeClr val="bg1"/>
                </a:solidFill>
              </a:rPr>
              <a:t>And I will say to my soul, "Soul, you have many goods laid up for many years; take your ease; eat, drink, [and] be </a:t>
            </a:r>
            <a:r>
              <a:rPr lang="en-US" sz="3200" b="1" dirty="0" err="1">
                <a:solidFill>
                  <a:schemeClr val="bg1"/>
                </a:solidFill>
              </a:rPr>
              <a:t>merry""But</a:t>
            </a:r>
            <a:r>
              <a:rPr lang="en-US" sz="3200" b="1" dirty="0">
                <a:solidFill>
                  <a:schemeClr val="bg1"/>
                </a:solidFill>
              </a:rPr>
              <a:t> God said to him, 'Fool! This night your soul will be required of you; then whose will those things be which you have provided?'.</a:t>
            </a:r>
          </a:p>
          <a:p>
            <a:pPr algn="ctr" rtl="1"/>
            <a:r>
              <a:rPr lang="en-US" sz="3200" b="1" dirty="0">
                <a:solidFill>
                  <a:schemeClr val="bg1"/>
                </a:solidFill>
              </a:rPr>
              <a:t> ' (</a:t>
            </a:r>
            <a:r>
              <a:rPr lang="en-US" sz="3200" b="1" dirty="0" err="1">
                <a:solidFill>
                  <a:schemeClr val="bg1"/>
                </a:solidFill>
              </a:rPr>
              <a:t>Luk</a:t>
            </a:r>
            <a:r>
              <a:rPr lang="en-US" sz="3200" b="1" dirty="0">
                <a:solidFill>
                  <a:schemeClr val="bg1"/>
                </a:solidFill>
              </a:rPr>
              <a:t>  12 :  19 , 20)</a:t>
            </a:r>
          </a:p>
        </p:txBody>
      </p:sp>
      <p:sp>
        <p:nvSpPr>
          <p:cNvPr id="6" name="AutoShape 19"/>
          <p:cNvSpPr>
            <a:spLocks noChangeArrowheads="1"/>
          </p:cNvSpPr>
          <p:nvPr/>
        </p:nvSpPr>
        <p:spPr bwMode="auto">
          <a:xfrm flipH="1">
            <a:off x="6743700" y="245330"/>
            <a:ext cx="4359276" cy="1490543"/>
          </a:xfrm>
          <a:prstGeom prst="flowChartDocument">
            <a:avLst/>
          </a:prstGeom>
          <a:solidFill>
            <a:srgbClr val="C00000">
              <a:alpha val="69804"/>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الرفاهية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Luxury</a:t>
            </a:r>
          </a:p>
        </p:txBody>
      </p:sp>
    </p:spTree>
    <p:extLst>
      <p:ext uri="{BB962C8B-B14F-4D97-AF65-F5344CB8AC3E}">
        <p14:creationId xmlns:p14="http://schemas.microsoft.com/office/powerpoint/2010/main" val="3845056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AutoShape 19"/>
          <p:cNvSpPr>
            <a:spLocks noChangeArrowheads="1"/>
          </p:cNvSpPr>
          <p:nvPr/>
        </p:nvSpPr>
        <p:spPr bwMode="auto">
          <a:xfrm flipH="1">
            <a:off x="6743700" y="245330"/>
            <a:ext cx="4359276" cy="1490543"/>
          </a:xfrm>
          <a:prstGeom prst="flowChartDocument">
            <a:avLst/>
          </a:prstGeom>
          <a:solidFill>
            <a:srgbClr val="C00000">
              <a:alpha val="69804"/>
            </a:srgbClr>
          </a:solidFill>
          <a:ln w="34925" algn="ctr">
            <a:solidFill>
              <a:schemeClr val="bg1"/>
            </a:solidFill>
            <a:prstDash val="sysDot"/>
            <a:miter lim="800000"/>
            <a:headEnd/>
            <a:tailEnd/>
          </a:ln>
          <a:effectLst>
            <a:outerShdw dist="35921" dir="2700000" algn="ctr" rotWithShape="0">
              <a:srgbClr val="660033">
                <a:alpha val="50000"/>
              </a:srgbClr>
            </a:outerShdw>
          </a:effectLst>
        </p:spPr>
        <p:txBody>
          <a:bodyPr wrap="square" anchor="ct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FontTx/>
              <a:buNone/>
            </a:pPr>
            <a:r>
              <a:rPr lang="ar-EG" altLang="en-US" sz="3600" b="1" dirty="0">
                <a:solidFill>
                  <a:schemeClr val="bg1"/>
                </a:solidFill>
                <a:latin typeface="Times New Roman" panose="02020603050405020304" pitchFamily="18" charset="0"/>
                <a:cs typeface="Times New Roman" panose="02020603050405020304" pitchFamily="18" charset="0"/>
              </a:rPr>
              <a:t>باب الرفاهية</a:t>
            </a:r>
            <a:endParaRPr lang="en-US" altLang="en-US" sz="3600" b="1" dirty="0">
              <a:solidFill>
                <a:schemeClr val="bg1"/>
              </a:solidFill>
              <a:latin typeface="Times New Roman" panose="02020603050405020304" pitchFamily="18" charset="0"/>
              <a:cs typeface="Times New Roman" panose="02020603050405020304" pitchFamily="18" charset="0"/>
            </a:endParaRPr>
          </a:p>
          <a:p>
            <a:pPr algn="ctr" rtl="0" eaLnBrk="1" hangingPunct="1">
              <a:spcBef>
                <a:spcPct val="0"/>
              </a:spcBef>
              <a:buFontTx/>
              <a:buNone/>
            </a:pPr>
            <a:r>
              <a:rPr lang="en-US" altLang="en-US" sz="3600" b="1" dirty="0">
                <a:solidFill>
                  <a:schemeClr val="bg1"/>
                </a:solidFill>
                <a:latin typeface="Times New Roman" panose="02020603050405020304" pitchFamily="18" charset="0"/>
                <a:cs typeface="Times New Roman" panose="02020603050405020304" pitchFamily="18" charset="0"/>
              </a:rPr>
              <a:t>The Gate of Luxury</a:t>
            </a:r>
          </a:p>
        </p:txBody>
      </p:sp>
      <p:sp>
        <p:nvSpPr>
          <p:cNvPr id="133122" name="Rectangle 2">
            <a:extLst>
              <a:ext uri="{FF2B5EF4-FFF2-40B4-BE49-F238E27FC236}">
                <a16:creationId xmlns:a16="http://schemas.microsoft.com/office/drawing/2014/main" id="{A1BAAACB-9ED0-4D5E-A749-7186C3DF6341}"/>
              </a:ext>
            </a:extLst>
          </p:cNvPr>
          <p:cNvSpPr>
            <a:spLocks noChangeArrowheads="1"/>
          </p:cNvSpPr>
          <p:nvPr/>
        </p:nvSpPr>
        <p:spPr bwMode="auto">
          <a:xfrm>
            <a:off x="374289" y="2281000"/>
            <a:ext cx="11443421" cy="4031873"/>
          </a:xfrm>
          <a:prstGeom prst="rect">
            <a:avLst/>
          </a:prstGeom>
          <a:solidFill>
            <a:schemeClr val="tx1">
              <a:alpha val="75000"/>
            </a:schemeClr>
          </a:solidFill>
          <a:ln w="9525">
            <a:solidFill>
              <a:srgbClr val="FFCC99"/>
            </a:solidFill>
            <a:miter lim="800000"/>
            <a:headEnd/>
            <a:tailEnd/>
          </a:ln>
          <a:effectLst>
            <a:outerShdw dist="17961" dir="2700000" algn="ctr" rotWithShape="0">
              <a:schemeClr val="tx1">
                <a:alpha val="30000"/>
              </a:schemeClr>
            </a:outerShdw>
          </a:effectLst>
        </p:spPr>
        <p:txBody>
          <a:bodyPr wrap="square">
            <a:spAutoFit/>
          </a:bodyPr>
          <a:lstStyle/>
          <a:p>
            <a:pPr algn="ctr" rtl="1"/>
            <a:r>
              <a:rPr lang="ar-EG" sz="3200" b="1" dirty="0">
                <a:solidFill>
                  <a:schemeClr val="bg1"/>
                </a:solidFill>
              </a:rPr>
              <a:t> و لكن ويل لكم ايها الاغنياء لانكم قد نلتم عزاءكم. ويل لكم ايها الشباعى لانكم ستجوعون ويل لكم ايها الضاحكون الان لانكم ستحزنون و تبكون. ويل لكم اذا قال فيكم جميع الناس حسنا لانه هكذا كان اباؤهم يفعلون بالانبياء الكذبة. (لو 6 : 24 – 26)</a:t>
            </a:r>
          </a:p>
          <a:p>
            <a:pPr algn="ctr"/>
            <a:r>
              <a:rPr lang="en-US" sz="3200" b="1" dirty="0">
                <a:solidFill>
                  <a:schemeClr val="bg1"/>
                </a:solidFill>
              </a:rPr>
              <a:t>" But woe to you who are rich, For you have received your consolation. Woe to you who are full, For you shall hunger. Woe to you who laugh now, For you shall mourn and weep. Woe to you when all men speak well of you, For so did their fathers to the false prophets.</a:t>
            </a:r>
            <a:r>
              <a:rPr lang="ar-EG" sz="3200" b="1" dirty="0">
                <a:solidFill>
                  <a:schemeClr val="bg1"/>
                </a:solidFill>
              </a:rPr>
              <a:t> </a:t>
            </a:r>
            <a:r>
              <a:rPr lang="en-US" sz="3200" b="1" dirty="0">
                <a:solidFill>
                  <a:schemeClr val="bg1"/>
                </a:solidFill>
              </a:rPr>
              <a:t> (</a:t>
            </a:r>
            <a:r>
              <a:rPr lang="en-US" sz="3200" b="1" dirty="0" err="1">
                <a:solidFill>
                  <a:schemeClr val="bg1"/>
                </a:solidFill>
              </a:rPr>
              <a:t>Luk</a:t>
            </a:r>
            <a:r>
              <a:rPr lang="en-US" sz="3200" b="1" dirty="0">
                <a:solidFill>
                  <a:schemeClr val="bg1"/>
                </a:solidFill>
              </a:rPr>
              <a:t> 6 : 24 – 26)</a:t>
            </a:r>
          </a:p>
        </p:txBody>
      </p:sp>
    </p:spTree>
    <p:extLst>
      <p:ext uri="{BB962C8B-B14F-4D97-AF65-F5344CB8AC3E}">
        <p14:creationId xmlns:p14="http://schemas.microsoft.com/office/powerpoint/2010/main" val="2757926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fade">
                                      <p:cBhvr>
                                        <p:cTn id="7" dur="800" decel="100000"/>
                                        <p:tgtEl>
                                          <p:spTgt spid="133122"/>
                                        </p:tgtEl>
                                      </p:cBhvr>
                                    </p:animEffect>
                                    <p:anim calcmode="lin" valueType="num">
                                      <p:cBhvr>
                                        <p:cTn id="8" dur="800" decel="100000" fill="hold"/>
                                        <p:tgtEl>
                                          <p:spTgt spid="133122"/>
                                        </p:tgtEl>
                                        <p:attrNameLst>
                                          <p:attrName>style.rotation</p:attrName>
                                        </p:attrNameLst>
                                      </p:cBhvr>
                                      <p:tavLst>
                                        <p:tav tm="0">
                                          <p:val>
                                            <p:fltVal val="-90"/>
                                          </p:val>
                                        </p:tav>
                                        <p:tav tm="100000">
                                          <p:val>
                                            <p:fltVal val="0"/>
                                          </p:val>
                                        </p:tav>
                                      </p:tavLst>
                                    </p:anim>
                                    <p:anim calcmode="lin" valueType="num">
                                      <p:cBhvr>
                                        <p:cTn id="9" dur="800" decel="100000" fill="hold"/>
                                        <p:tgtEl>
                                          <p:spTgt spid="133122"/>
                                        </p:tgtEl>
                                        <p:attrNameLst>
                                          <p:attrName>ppt_x</p:attrName>
                                        </p:attrNameLst>
                                      </p:cBhvr>
                                      <p:tavLst>
                                        <p:tav tm="0">
                                          <p:val>
                                            <p:strVal val="#ppt_x+0.4"/>
                                          </p:val>
                                        </p:tav>
                                        <p:tav tm="100000">
                                          <p:val>
                                            <p:strVal val="#ppt_x-0.05"/>
                                          </p:val>
                                        </p:tav>
                                      </p:tavLst>
                                    </p:anim>
                                    <p:anim calcmode="lin" valueType="num">
                                      <p:cBhvr>
                                        <p:cTn id="10" dur="800" decel="100000" fill="hold"/>
                                        <p:tgtEl>
                                          <p:spTgt spid="133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2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3286</Words>
  <Application>Microsoft Office PowerPoint</Application>
  <PresentationFormat>Widescreen</PresentationFormat>
  <Paragraphs>153</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Shereen Seif</dc:creator>
  <cp:lastModifiedBy>Hgaras hgaras</cp:lastModifiedBy>
  <cp:revision>14</cp:revision>
  <dcterms:created xsi:type="dcterms:W3CDTF">2019-08-15T21:25:23Z</dcterms:created>
  <dcterms:modified xsi:type="dcterms:W3CDTF">2019-08-27T09:49:16Z</dcterms:modified>
</cp:coreProperties>
</file>